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8" r:id="rId4"/>
    <p:sldId id="259" r:id="rId5"/>
    <p:sldId id="261" r:id="rId6"/>
    <p:sldId id="257" r:id="rId7"/>
    <p:sldId id="262" r:id="rId8"/>
    <p:sldId id="265" r:id="rId9"/>
    <p:sldId id="264" r:id="rId10"/>
    <p:sldId id="266" r:id="rId11"/>
    <p:sldId id="268" r:id="rId12"/>
    <p:sldId id="270" r:id="rId13"/>
    <p:sldId id="271" r:id="rId14"/>
    <p:sldId id="272" r:id="rId15"/>
    <p:sldId id="273" r:id="rId16"/>
    <p:sldId id="274" r:id="rId17"/>
    <p:sldId id="275"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9" d="100"/>
          <a:sy n="119" d="100"/>
        </p:scale>
        <p:origin x="2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A312F-CD70-9C67-F58C-923D7915AA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8ABD6-5F0A-D79B-111A-72036E2E82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A842D5-92A8-2D30-733D-67675F6E8047}"/>
              </a:ext>
            </a:extLst>
          </p:cNvPr>
          <p:cNvSpPr>
            <a:spLocks noGrp="1"/>
          </p:cNvSpPr>
          <p:nvPr>
            <p:ph type="dt" sz="half" idx="10"/>
          </p:nvPr>
        </p:nvSpPr>
        <p:spPr/>
        <p:txBody>
          <a:bodyPr/>
          <a:lstStyle/>
          <a:p>
            <a:fld id="{C65CCF10-3BA2-4DB7-A47F-3E4A9C961778}" type="datetimeFigureOut">
              <a:rPr lang="en-US" smtClean="0"/>
              <a:t>9/9/2024</a:t>
            </a:fld>
            <a:endParaRPr lang="en-US"/>
          </a:p>
        </p:txBody>
      </p:sp>
      <p:sp>
        <p:nvSpPr>
          <p:cNvPr id="5" name="Footer Placeholder 4">
            <a:extLst>
              <a:ext uri="{FF2B5EF4-FFF2-40B4-BE49-F238E27FC236}">
                <a16:creationId xmlns:a16="http://schemas.microsoft.com/office/drawing/2014/main" id="{53E6947A-9289-4EAA-36BB-5AF2AB9F5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5F6E9-76CB-2D7A-2305-6F4A0256DB2F}"/>
              </a:ext>
            </a:extLst>
          </p:cNvPr>
          <p:cNvSpPr>
            <a:spLocks noGrp="1"/>
          </p:cNvSpPr>
          <p:nvPr>
            <p:ph type="sldNum" sz="quarter" idx="12"/>
          </p:nvPr>
        </p:nvSpPr>
        <p:spPr/>
        <p:txBody>
          <a:bodyPr/>
          <a:lstStyle/>
          <a:p>
            <a:fld id="{25FE9D32-C6DD-49F2-BA0C-96D9D37FCE48}" type="slidenum">
              <a:rPr lang="en-US" smtClean="0"/>
              <a:t>‹#›</a:t>
            </a:fld>
            <a:endParaRPr lang="en-US"/>
          </a:p>
        </p:txBody>
      </p:sp>
    </p:spTree>
    <p:extLst>
      <p:ext uri="{BB962C8B-B14F-4D97-AF65-F5344CB8AC3E}">
        <p14:creationId xmlns:p14="http://schemas.microsoft.com/office/powerpoint/2010/main" val="262967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2C75E-4043-A3F3-C163-28F716A691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E019B2-ABA9-BC7C-27B7-9B8468C9F5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9A676-57C0-C1A0-9A04-9B747FAFD090}"/>
              </a:ext>
            </a:extLst>
          </p:cNvPr>
          <p:cNvSpPr>
            <a:spLocks noGrp="1"/>
          </p:cNvSpPr>
          <p:nvPr>
            <p:ph type="dt" sz="half" idx="10"/>
          </p:nvPr>
        </p:nvSpPr>
        <p:spPr/>
        <p:txBody>
          <a:bodyPr/>
          <a:lstStyle/>
          <a:p>
            <a:fld id="{C65CCF10-3BA2-4DB7-A47F-3E4A9C961778}" type="datetimeFigureOut">
              <a:rPr lang="en-US" smtClean="0"/>
              <a:t>9/9/2024</a:t>
            </a:fld>
            <a:endParaRPr lang="en-US"/>
          </a:p>
        </p:txBody>
      </p:sp>
      <p:sp>
        <p:nvSpPr>
          <p:cNvPr id="5" name="Footer Placeholder 4">
            <a:extLst>
              <a:ext uri="{FF2B5EF4-FFF2-40B4-BE49-F238E27FC236}">
                <a16:creationId xmlns:a16="http://schemas.microsoft.com/office/drawing/2014/main" id="{8BC3C565-E566-1897-3CDD-C866DCBAF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05F42-1A87-71B7-344A-1B411F00A260}"/>
              </a:ext>
            </a:extLst>
          </p:cNvPr>
          <p:cNvSpPr>
            <a:spLocks noGrp="1"/>
          </p:cNvSpPr>
          <p:nvPr>
            <p:ph type="sldNum" sz="quarter" idx="12"/>
          </p:nvPr>
        </p:nvSpPr>
        <p:spPr/>
        <p:txBody>
          <a:bodyPr/>
          <a:lstStyle/>
          <a:p>
            <a:fld id="{25FE9D32-C6DD-49F2-BA0C-96D9D37FCE48}" type="slidenum">
              <a:rPr lang="en-US" smtClean="0"/>
              <a:t>‹#›</a:t>
            </a:fld>
            <a:endParaRPr lang="en-US"/>
          </a:p>
        </p:txBody>
      </p:sp>
    </p:spTree>
    <p:extLst>
      <p:ext uri="{BB962C8B-B14F-4D97-AF65-F5344CB8AC3E}">
        <p14:creationId xmlns:p14="http://schemas.microsoft.com/office/powerpoint/2010/main" val="344749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918940-A8F2-AFCC-E2DD-DC75926178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562032-4C1A-4FC9-C741-24CF6C56BB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67D04A-5DE0-6C08-42CE-11223F2E16CB}"/>
              </a:ext>
            </a:extLst>
          </p:cNvPr>
          <p:cNvSpPr>
            <a:spLocks noGrp="1"/>
          </p:cNvSpPr>
          <p:nvPr>
            <p:ph type="dt" sz="half" idx="10"/>
          </p:nvPr>
        </p:nvSpPr>
        <p:spPr/>
        <p:txBody>
          <a:bodyPr/>
          <a:lstStyle/>
          <a:p>
            <a:fld id="{C65CCF10-3BA2-4DB7-A47F-3E4A9C961778}" type="datetimeFigureOut">
              <a:rPr lang="en-US" smtClean="0"/>
              <a:t>9/9/2024</a:t>
            </a:fld>
            <a:endParaRPr lang="en-US"/>
          </a:p>
        </p:txBody>
      </p:sp>
      <p:sp>
        <p:nvSpPr>
          <p:cNvPr id="5" name="Footer Placeholder 4">
            <a:extLst>
              <a:ext uri="{FF2B5EF4-FFF2-40B4-BE49-F238E27FC236}">
                <a16:creationId xmlns:a16="http://schemas.microsoft.com/office/drawing/2014/main" id="{F57F14B8-3306-F796-4DB0-BAEB9D7F8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BA1A4-9B43-3F72-12B7-B38A97F3E70B}"/>
              </a:ext>
            </a:extLst>
          </p:cNvPr>
          <p:cNvSpPr>
            <a:spLocks noGrp="1"/>
          </p:cNvSpPr>
          <p:nvPr>
            <p:ph type="sldNum" sz="quarter" idx="12"/>
          </p:nvPr>
        </p:nvSpPr>
        <p:spPr/>
        <p:txBody>
          <a:bodyPr/>
          <a:lstStyle/>
          <a:p>
            <a:fld id="{25FE9D32-C6DD-49F2-BA0C-96D9D37FCE48}" type="slidenum">
              <a:rPr lang="en-US" smtClean="0"/>
              <a:t>‹#›</a:t>
            </a:fld>
            <a:endParaRPr lang="en-US"/>
          </a:p>
        </p:txBody>
      </p:sp>
    </p:spTree>
    <p:extLst>
      <p:ext uri="{BB962C8B-B14F-4D97-AF65-F5344CB8AC3E}">
        <p14:creationId xmlns:p14="http://schemas.microsoft.com/office/powerpoint/2010/main" val="4015928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44D55-C5BF-B2E5-5527-4F287A8AC6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D4DC46-25F6-E36E-4EE3-0602F45A74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F3114-C7ED-3711-6031-AC182F4491FD}"/>
              </a:ext>
            </a:extLst>
          </p:cNvPr>
          <p:cNvSpPr>
            <a:spLocks noGrp="1"/>
          </p:cNvSpPr>
          <p:nvPr>
            <p:ph type="dt" sz="half" idx="10"/>
          </p:nvPr>
        </p:nvSpPr>
        <p:spPr/>
        <p:txBody>
          <a:bodyPr/>
          <a:lstStyle/>
          <a:p>
            <a:fld id="{C65CCF10-3BA2-4DB7-A47F-3E4A9C961778}" type="datetimeFigureOut">
              <a:rPr lang="en-US" smtClean="0"/>
              <a:t>9/9/2024</a:t>
            </a:fld>
            <a:endParaRPr lang="en-US"/>
          </a:p>
        </p:txBody>
      </p:sp>
      <p:sp>
        <p:nvSpPr>
          <p:cNvPr id="5" name="Footer Placeholder 4">
            <a:extLst>
              <a:ext uri="{FF2B5EF4-FFF2-40B4-BE49-F238E27FC236}">
                <a16:creationId xmlns:a16="http://schemas.microsoft.com/office/drawing/2014/main" id="{DA3CFC9E-C087-13E3-2469-C12653B32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A40F6-DF58-C98F-26D6-C0CF3A89C68C}"/>
              </a:ext>
            </a:extLst>
          </p:cNvPr>
          <p:cNvSpPr>
            <a:spLocks noGrp="1"/>
          </p:cNvSpPr>
          <p:nvPr>
            <p:ph type="sldNum" sz="quarter" idx="12"/>
          </p:nvPr>
        </p:nvSpPr>
        <p:spPr/>
        <p:txBody>
          <a:bodyPr/>
          <a:lstStyle/>
          <a:p>
            <a:fld id="{25FE9D32-C6DD-49F2-BA0C-96D9D37FCE48}" type="slidenum">
              <a:rPr lang="en-US" smtClean="0"/>
              <a:t>‹#›</a:t>
            </a:fld>
            <a:endParaRPr lang="en-US"/>
          </a:p>
        </p:txBody>
      </p:sp>
    </p:spTree>
    <p:extLst>
      <p:ext uri="{BB962C8B-B14F-4D97-AF65-F5344CB8AC3E}">
        <p14:creationId xmlns:p14="http://schemas.microsoft.com/office/powerpoint/2010/main" val="408539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7699-1F0B-1B35-542E-F5D9E04A32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A9DB8F-028C-6E56-607D-65516F8A02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543AB7-8BF6-51D9-8293-44E944ABAEC5}"/>
              </a:ext>
            </a:extLst>
          </p:cNvPr>
          <p:cNvSpPr>
            <a:spLocks noGrp="1"/>
          </p:cNvSpPr>
          <p:nvPr>
            <p:ph type="dt" sz="half" idx="10"/>
          </p:nvPr>
        </p:nvSpPr>
        <p:spPr/>
        <p:txBody>
          <a:bodyPr/>
          <a:lstStyle/>
          <a:p>
            <a:fld id="{C65CCF10-3BA2-4DB7-A47F-3E4A9C961778}" type="datetimeFigureOut">
              <a:rPr lang="en-US" smtClean="0"/>
              <a:t>9/9/2024</a:t>
            </a:fld>
            <a:endParaRPr lang="en-US"/>
          </a:p>
        </p:txBody>
      </p:sp>
      <p:sp>
        <p:nvSpPr>
          <p:cNvPr id="5" name="Footer Placeholder 4">
            <a:extLst>
              <a:ext uri="{FF2B5EF4-FFF2-40B4-BE49-F238E27FC236}">
                <a16:creationId xmlns:a16="http://schemas.microsoft.com/office/drawing/2014/main" id="{09934E7C-05A5-B6B6-0488-00DDED178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373EB-7D6D-8BCA-9E0D-6A4D82AFB470}"/>
              </a:ext>
            </a:extLst>
          </p:cNvPr>
          <p:cNvSpPr>
            <a:spLocks noGrp="1"/>
          </p:cNvSpPr>
          <p:nvPr>
            <p:ph type="sldNum" sz="quarter" idx="12"/>
          </p:nvPr>
        </p:nvSpPr>
        <p:spPr/>
        <p:txBody>
          <a:bodyPr/>
          <a:lstStyle/>
          <a:p>
            <a:fld id="{25FE9D32-C6DD-49F2-BA0C-96D9D37FCE48}" type="slidenum">
              <a:rPr lang="en-US" smtClean="0"/>
              <a:t>‹#›</a:t>
            </a:fld>
            <a:endParaRPr lang="en-US"/>
          </a:p>
        </p:txBody>
      </p:sp>
    </p:spTree>
    <p:extLst>
      <p:ext uri="{BB962C8B-B14F-4D97-AF65-F5344CB8AC3E}">
        <p14:creationId xmlns:p14="http://schemas.microsoft.com/office/powerpoint/2010/main" val="320856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EF687-E7DC-DC00-F866-A45CCC3CBC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0D4086-0EC0-30F5-5F02-D5D29F22BD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43CC0E-6004-08C3-03F0-B304BCA786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41B0E2-8973-CD44-AFF2-9E82D2DD0A55}"/>
              </a:ext>
            </a:extLst>
          </p:cNvPr>
          <p:cNvSpPr>
            <a:spLocks noGrp="1"/>
          </p:cNvSpPr>
          <p:nvPr>
            <p:ph type="dt" sz="half" idx="10"/>
          </p:nvPr>
        </p:nvSpPr>
        <p:spPr/>
        <p:txBody>
          <a:bodyPr/>
          <a:lstStyle/>
          <a:p>
            <a:fld id="{C65CCF10-3BA2-4DB7-A47F-3E4A9C961778}" type="datetimeFigureOut">
              <a:rPr lang="en-US" smtClean="0"/>
              <a:t>9/9/2024</a:t>
            </a:fld>
            <a:endParaRPr lang="en-US"/>
          </a:p>
        </p:txBody>
      </p:sp>
      <p:sp>
        <p:nvSpPr>
          <p:cNvPr id="6" name="Footer Placeholder 5">
            <a:extLst>
              <a:ext uri="{FF2B5EF4-FFF2-40B4-BE49-F238E27FC236}">
                <a16:creationId xmlns:a16="http://schemas.microsoft.com/office/drawing/2014/main" id="{AF11BD6F-874C-B117-FFEE-38EF37145E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B54DC4-8FA6-5B1F-EA20-76E11FE3E68B}"/>
              </a:ext>
            </a:extLst>
          </p:cNvPr>
          <p:cNvSpPr>
            <a:spLocks noGrp="1"/>
          </p:cNvSpPr>
          <p:nvPr>
            <p:ph type="sldNum" sz="quarter" idx="12"/>
          </p:nvPr>
        </p:nvSpPr>
        <p:spPr/>
        <p:txBody>
          <a:bodyPr/>
          <a:lstStyle/>
          <a:p>
            <a:fld id="{25FE9D32-C6DD-49F2-BA0C-96D9D37FCE48}" type="slidenum">
              <a:rPr lang="en-US" smtClean="0"/>
              <a:t>‹#›</a:t>
            </a:fld>
            <a:endParaRPr lang="en-US"/>
          </a:p>
        </p:txBody>
      </p:sp>
    </p:spTree>
    <p:extLst>
      <p:ext uri="{BB962C8B-B14F-4D97-AF65-F5344CB8AC3E}">
        <p14:creationId xmlns:p14="http://schemas.microsoft.com/office/powerpoint/2010/main" val="347765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DD0D-9932-0AF2-B902-10F83E0D66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CFC550-3F17-6C3E-EE59-9EA02066AB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194C74-EE33-B2EA-D99C-E57A87177B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A72A18-51F9-553A-BA12-8D17802A6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39F5A3-52FA-9BDA-69FD-F3D086B7A2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1C4A2B-7013-AB08-AA2A-95B669D5D06E}"/>
              </a:ext>
            </a:extLst>
          </p:cNvPr>
          <p:cNvSpPr>
            <a:spLocks noGrp="1"/>
          </p:cNvSpPr>
          <p:nvPr>
            <p:ph type="dt" sz="half" idx="10"/>
          </p:nvPr>
        </p:nvSpPr>
        <p:spPr/>
        <p:txBody>
          <a:bodyPr/>
          <a:lstStyle/>
          <a:p>
            <a:fld id="{C65CCF10-3BA2-4DB7-A47F-3E4A9C961778}" type="datetimeFigureOut">
              <a:rPr lang="en-US" smtClean="0"/>
              <a:t>9/9/2024</a:t>
            </a:fld>
            <a:endParaRPr lang="en-US"/>
          </a:p>
        </p:txBody>
      </p:sp>
      <p:sp>
        <p:nvSpPr>
          <p:cNvPr id="8" name="Footer Placeholder 7">
            <a:extLst>
              <a:ext uri="{FF2B5EF4-FFF2-40B4-BE49-F238E27FC236}">
                <a16:creationId xmlns:a16="http://schemas.microsoft.com/office/drawing/2014/main" id="{9EB9E775-D123-0DCB-81E0-D8C3DD90B7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D33ACF-725A-7D5F-A5CE-A7BBA4A1B75E}"/>
              </a:ext>
            </a:extLst>
          </p:cNvPr>
          <p:cNvSpPr>
            <a:spLocks noGrp="1"/>
          </p:cNvSpPr>
          <p:nvPr>
            <p:ph type="sldNum" sz="quarter" idx="12"/>
          </p:nvPr>
        </p:nvSpPr>
        <p:spPr/>
        <p:txBody>
          <a:bodyPr/>
          <a:lstStyle/>
          <a:p>
            <a:fld id="{25FE9D32-C6DD-49F2-BA0C-96D9D37FCE48}" type="slidenum">
              <a:rPr lang="en-US" smtClean="0"/>
              <a:t>‹#›</a:t>
            </a:fld>
            <a:endParaRPr lang="en-US"/>
          </a:p>
        </p:txBody>
      </p:sp>
    </p:spTree>
    <p:extLst>
      <p:ext uri="{BB962C8B-B14F-4D97-AF65-F5344CB8AC3E}">
        <p14:creationId xmlns:p14="http://schemas.microsoft.com/office/powerpoint/2010/main" val="2924910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6B72F-F5A7-B6D8-C684-838A71C6CC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CAAA71-3163-435C-CFED-D8270E659915}"/>
              </a:ext>
            </a:extLst>
          </p:cNvPr>
          <p:cNvSpPr>
            <a:spLocks noGrp="1"/>
          </p:cNvSpPr>
          <p:nvPr>
            <p:ph type="dt" sz="half" idx="10"/>
          </p:nvPr>
        </p:nvSpPr>
        <p:spPr/>
        <p:txBody>
          <a:bodyPr/>
          <a:lstStyle/>
          <a:p>
            <a:fld id="{C65CCF10-3BA2-4DB7-A47F-3E4A9C961778}" type="datetimeFigureOut">
              <a:rPr lang="en-US" smtClean="0"/>
              <a:t>9/9/2024</a:t>
            </a:fld>
            <a:endParaRPr lang="en-US"/>
          </a:p>
        </p:txBody>
      </p:sp>
      <p:sp>
        <p:nvSpPr>
          <p:cNvPr id="4" name="Footer Placeholder 3">
            <a:extLst>
              <a:ext uri="{FF2B5EF4-FFF2-40B4-BE49-F238E27FC236}">
                <a16:creationId xmlns:a16="http://schemas.microsoft.com/office/drawing/2014/main" id="{31DC15E4-6F81-F890-CBC0-68A60AF784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D33D90-9EEF-A102-2505-664B06149A6D}"/>
              </a:ext>
            </a:extLst>
          </p:cNvPr>
          <p:cNvSpPr>
            <a:spLocks noGrp="1"/>
          </p:cNvSpPr>
          <p:nvPr>
            <p:ph type="sldNum" sz="quarter" idx="12"/>
          </p:nvPr>
        </p:nvSpPr>
        <p:spPr/>
        <p:txBody>
          <a:bodyPr/>
          <a:lstStyle/>
          <a:p>
            <a:fld id="{25FE9D32-C6DD-49F2-BA0C-96D9D37FCE48}" type="slidenum">
              <a:rPr lang="en-US" smtClean="0"/>
              <a:t>‹#›</a:t>
            </a:fld>
            <a:endParaRPr lang="en-US"/>
          </a:p>
        </p:txBody>
      </p:sp>
    </p:spTree>
    <p:extLst>
      <p:ext uri="{BB962C8B-B14F-4D97-AF65-F5344CB8AC3E}">
        <p14:creationId xmlns:p14="http://schemas.microsoft.com/office/powerpoint/2010/main" val="914612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5A92C-1A33-03CF-FAD8-C2864303120C}"/>
              </a:ext>
            </a:extLst>
          </p:cNvPr>
          <p:cNvSpPr>
            <a:spLocks noGrp="1"/>
          </p:cNvSpPr>
          <p:nvPr>
            <p:ph type="dt" sz="half" idx="10"/>
          </p:nvPr>
        </p:nvSpPr>
        <p:spPr/>
        <p:txBody>
          <a:bodyPr/>
          <a:lstStyle/>
          <a:p>
            <a:fld id="{C65CCF10-3BA2-4DB7-A47F-3E4A9C961778}" type="datetimeFigureOut">
              <a:rPr lang="en-US" smtClean="0"/>
              <a:t>9/9/2024</a:t>
            </a:fld>
            <a:endParaRPr lang="en-US"/>
          </a:p>
        </p:txBody>
      </p:sp>
      <p:sp>
        <p:nvSpPr>
          <p:cNvPr id="3" name="Footer Placeholder 2">
            <a:extLst>
              <a:ext uri="{FF2B5EF4-FFF2-40B4-BE49-F238E27FC236}">
                <a16:creationId xmlns:a16="http://schemas.microsoft.com/office/drawing/2014/main" id="{16359C30-76A8-1645-F345-7FDB0F3B1D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020169-578C-8279-4376-04AF45E36F66}"/>
              </a:ext>
            </a:extLst>
          </p:cNvPr>
          <p:cNvSpPr>
            <a:spLocks noGrp="1"/>
          </p:cNvSpPr>
          <p:nvPr>
            <p:ph type="sldNum" sz="quarter" idx="12"/>
          </p:nvPr>
        </p:nvSpPr>
        <p:spPr/>
        <p:txBody>
          <a:bodyPr/>
          <a:lstStyle/>
          <a:p>
            <a:fld id="{25FE9D32-C6DD-49F2-BA0C-96D9D37FCE48}" type="slidenum">
              <a:rPr lang="en-US" smtClean="0"/>
              <a:t>‹#›</a:t>
            </a:fld>
            <a:endParaRPr lang="en-US"/>
          </a:p>
        </p:txBody>
      </p:sp>
    </p:spTree>
    <p:extLst>
      <p:ext uri="{BB962C8B-B14F-4D97-AF65-F5344CB8AC3E}">
        <p14:creationId xmlns:p14="http://schemas.microsoft.com/office/powerpoint/2010/main" val="314358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E2D4-7554-4B81-D676-3AFB80F956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CC54AC-A13B-436A-346A-3B8B5E282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706DBA-81AF-E369-323E-4DE3C657B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7F2EA6-39B2-B0C6-6959-87A205C70263}"/>
              </a:ext>
            </a:extLst>
          </p:cNvPr>
          <p:cNvSpPr>
            <a:spLocks noGrp="1"/>
          </p:cNvSpPr>
          <p:nvPr>
            <p:ph type="dt" sz="half" idx="10"/>
          </p:nvPr>
        </p:nvSpPr>
        <p:spPr/>
        <p:txBody>
          <a:bodyPr/>
          <a:lstStyle/>
          <a:p>
            <a:fld id="{C65CCF10-3BA2-4DB7-A47F-3E4A9C961778}" type="datetimeFigureOut">
              <a:rPr lang="en-US" smtClean="0"/>
              <a:t>9/9/2024</a:t>
            </a:fld>
            <a:endParaRPr lang="en-US"/>
          </a:p>
        </p:txBody>
      </p:sp>
      <p:sp>
        <p:nvSpPr>
          <p:cNvPr id="6" name="Footer Placeholder 5">
            <a:extLst>
              <a:ext uri="{FF2B5EF4-FFF2-40B4-BE49-F238E27FC236}">
                <a16:creationId xmlns:a16="http://schemas.microsoft.com/office/drawing/2014/main" id="{63149E49-CC07-597B-428D-2684F0CB5F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136B6-8C63-4A90-888D-A958E52C13EA}"/>
              </a:ext>
            </a:extLst>
          </p:cNvPr>
          <p:cNvSpPr>
            <a:spLocks noGrp="1"/>
          </p:cNvSpPr>
          <p:nvPr>
            <p:ph type="sldNum" sz="quarter" idx="12"/>
          </p:nvPr>
        </p:nvSpPr>
        <p:spPr/>
        <p:txBody>
          <a:bodyPr/>
          <a:lstStyle/>
          <a:p>
            <a:fld id="{25FE9D32-C6DD-49F2-BA0C-96D9D37FCE48}" type="slidenum">
              <a:rPr lang="en-US" smtClean="0"/>
              <a:t>‹#›</a:t>
            </a:fld>
            <a:endParaRPr lang="en-US"/>
          </a:p>
        </p:txBody>
      </p:sp>
    </p:spTree>
    <p:extLst>
      <p:ext uri="{BB962C8B-B14F-4D97-AF65-F5344CB8AC3E}">
        <p14:creationId xmlns:p14="http://schemas.microsoft.com/office/powerpoint/2010/main" val="140951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E0D1-F8D2-0E0E-6919-87DC1E9844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D75692-862C-442B-4FD4-5FD09743C4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0953F9-B2A1-9740-7CA0-B8810D19B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D796F1-D7BC-6533-1381-48D6CA96B651}"/>
              </a:ext>
            </a:extLst>
          </p:cNvPr>
          <p:cNvSpPr>
            <a:spLocks noGrp="1"/>
          </p:cNvSpPr>
          <p:nvPr>
            <p:ph type="dt" sz="half" idx="10"/>
          </p:nvPr>
        </p:nvSpPr>
        <p:spPr/>
        <p:txBody>
          <a:bodyPr/>
          <a:lstStyle/>
          <a:p>
            <a:fld id="{C65CCF10-3BA2-4DB7-A47F-3E4A9C961778}" type="datetimeFigureOut">
              <a:rPr lang="en-US" smtClean="0"/>
              <a:t>9/9/2024</a:t>
            </a:fld>
            <a:endParaRPr lang="en-US"/>
          </a:p>
        </p:txBody>
      </p:sp>
      <p:sp>
        <p:nvSpPr>
          <p:cNvPr id="6" name="Footer Placeholder 5">
            <a:extLst>
              <a:ext uri="{FF2B5EF4-FFF2-40B4-BE49-F238E27FC236}">
                <a16:creationId xmlns:a16="http://schemas.microsoft.com/office/drawing/2014/main" id="{E72C426D-E77B-9243-4EF2-7B2B2C2B52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6412CA-265F-D4B6-E51A-47B6139A48F0}"/>
              </a:ext>
            </a:extLst>
          </p:cNvPr>
          <p:cNvSpPr>
            <a:spLocks noGrp="1"/>
          </p:cNvSpPr>
          <p:nvPr>
            <p:ph type="sldNum" sz="quarter" idx="12"/>
          </p:nvPr>
        </p:nvSpPr>
        <p:spPr/>
        <p:txBody>
          <a:bodyPr/>
          <a:lstStyle/>
          <a:p>
            <a:fld id="{25FE9D32-C6DD-49F2-BA0C-96D9D37FCE48}" type="slidenum">
              <a:rPr lang="en-US" smtClean="0"/>
              <a:t>‹#›</a:t>
            </a:fld>
            <a:endParaRPr lang="en-US"/>
          </a:p>
        </p:txBody>
      </p:sp>
    </p:spTree>
    <p:extLst>
      <p:ext uri="{BB962C8B-B14F-4D97-AF65-F5344CB8AC3E}">
        <p14:creationId xmlns:p14="http://schemas.microsoft.com/office/powerpoint/2010/main" val="356582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FB04E6-46B3-B3D7-4A7F-C8E60720C8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913C08-6C65-A55A-B98F-A0F49EEC51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B70F60-5098-89A6-92D7-9CBB809880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CCF10-3BA2-4DB7-A47F-3E4A9C961778}" type="datetimeFigureOut">
              <a:rPr lang="en-US" smtClean="0"/>
              <a:t>9/9/2024</a:t>
            </a:fld>
            <a:endParaRPr lang="en-US"/>
          </a:p>
        </p:txBody>
      </p:sp>
      <p:sp>
        <p:nvSpPr>
          <p:cNvPr id="5" name="Footer Placeholder 4">
            <a:extLst>
              <a:ext uri="{FF2B5EF4-FFF2-40B4-BE49-F238E27FC236}">
                <a16:creationId xmlns:a16="http://schemas.microsoft.com/office/drawing/2014/main" id="{FA612161-57F8-B727-62B9-7D5143EA48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1A59F6-270F-89B5-11EA-F2B54B5812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E9D32-C6DD-49F2-BA0C-96D9D37FCE48}" type="slidenum">
              <a:rPr lang="en-US" smtClean="0"/>
              <a:t>‹#›</a:t>
            </a:fld>
            <a:endParaRPr lang="en-US"/>
          </a:p>
        </p:txBody>
      </p:sp>
    </p:spTree>
    <p:extLst>
      <p:ext uri="{BB962C8B-B14F-4D97-AF65-F5344CB8AC3E}">
        <p14:creationId xmlns:p14="http://schemas.microsoft.com/office/powerpoint/2010/main" val="708472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3361B39-47D8-18AE-000F-D87530D83E73}"/>
              </a:ext>
            </a:extLst>
          </p:cNvPr>
          <p:cNvPicPr>
            <a:picLocks noChangeAspect="1"/>
          </p:cNvPicPr>
          <p:nvPr/>
        </p:nvPicPr>
        <p:blipFill>
          <a:blip r:embed="rId2"/>
          <a:srcRect l="3111" r="1" b="1"/>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D2B98E-48F9-5F4D-9498-1406BBFD2FE3}"/>
              </a:ext>
            </a:extLst>
          </p:cNvPr>
          <p:cNvSpPr>
            <a:spLocks noGrp="1"/>
          </p:cNvSpPr>
          <p:nvPr>
            <p:ph type="ctrTitle"/>
          </p:nvPr>
        </p:nvSpPr>
        <p:spPr>
          <a:xfrm>
            <a:off x="404553" y="3091928"/>
            <a:ext cx="9078562" cy="2387600"/>
          </a:xfrm>
        </p:spPr>
        <p:txBody>
          <a:bodyPr>
            <a:normAutofit/>
          </a:bodyPr>
          <a:lstStyle/>
          <a:p>
            <a:pPr algn="l"/>
            <a:r>
              <a:rPr lang="en-US" sz="6600">
                <a:solidFill>
                  <a:schemeClr val="bg1"/>
                </a:solidFill>
              </a:rPr>
              <a:t>TEPAIC</a:t>
            </a:r>
            <a:br>
              <a:rPr lang="en-US" sz="6600">
                <a:solidFill>
                  <a:schemeClr val="bg1"/>
                </a:solidFill>
              </a:rPr>
            </a:br>
            <a:r>
              <a:rPr lang="en-US" sz="6600">
                <a:solidFill>
                  <a:schemeClr val="bg1"/>
                </a:solidFill>
              </a:rPr>
              <a:t>EPISODE I: The Basics</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68F51DA-792E-C1D9-5B22-C3999998B614}"/>
              </a:ext>
            </a:extLst>
          </p:cNvPr>
          <p:cNvSpPr>
            <a:spLocks noGrp="1"/>
          </p:cNvSpPr>
          <p:nvPr>
            <p:ph type="subTitle" idx="1"/>
          </p:nvPr>
        </p:nvSpPr>
        <p:spPr>
          <a:xfrm>
            <a:off x="404553" y="5624945"/>
            <a:ext cx="9078562" cy="592975"/>
          </a:xfrm>
        </p:spPr>
        <p:txBody>
          <a:bodyPr anchor="ctr">
            <a:normAutofit/>
          </a:bodyPr>
          <a:lstStyle/>
          <a:p>
            <a:pPr algn="l"/>
            <a:r>
              <a:rPr lang="en-US">
                <a:solidFill>
                  <a:schemeClr val="bg1"/>
                </a:solidFill>
              </a:rPr>
              <a:t> </a:t>
            </a:r>
          </a:p>
        </p:txBody>
      </p:sp>
    </p:spTree>
    <p:extLst>
      <p:ext uri="{BB962C8B-B14F-4D97-AF65-F5344CB8AC3E}">
        <p14:creationId xmlns:p14="http://schemas.microsoft.com/office/powerpoint/2010/main" val="192351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69A3E81-E346-202B-FEAE-778355E7AAF9}"/>
              </a:ext>
            </a:extLst>
          </p:cNvPr>
          <p:cNvSpPr>
            <a:spLocks noGrp="1"/>
          </p:cNvSpPr>
          <p:nvPr>
            <p:ph type="title"/>
          </p:nvPr>
        </p:nvSpPr>
        <p:spPr>
          <a:xfrm>
            <a:off x="838200" y="365125"/>
            <a:ext cx="5393361" cy="1325563"/>
          </a:xfrm>
        </p:spPr>
        <p:txBody>
          <a:bodyPr>
            <a:normAutofit/>
          </a:bodyPr>
          <a:lstStyle/>
          <a:p>
            <a:r>
              <a:rPr lang="en-US" sz="3700"/>
              <a:t>Department Admins/Grad Coordinators</a:t>
            </a:r>
          </a:p>
        </p:txBody>
      </p:sp>
      <p:sp>
        <p:nvSpPr>
          <p:cNvPr id="3" name="Content Placeholder 2">
            <a:extLst>
              <a:ext uri="{FF2B5EF4-FFF2-40B4-BE49-F238E27FC236}">
                <a16:creationId xmlns:a16="http://schemas.microsoft.com/office/drawing/2014/main" id="{F45FCF96-852A-0D11-D58B-9EDE0919A279}"/>
              </a:ext>
            </a:extLst>
          </p:cNvPr>
          <p:cNvSpPr>
            <a:spLocks noGrp="1"/>
          </p:cNvSpPr>
          <p:nvPr>
            <p:ph idx="1"/>
          </p:nvPr>
        </p:nvSpPr>
        <p:spPr>
          <a:xfrm>
            <a:off x="838200" y="1825625"/>
            <a:ext cx="5393361" cy="4351338"/>
          </a:xfrm>
        </p:spPr>
        <p:txBody>
          <a:bodyPr>
            <a:normAutofit/>
          </a:bodyPr>
          <a:lstStyle/>
          <a:p>
            <a:pPr marL="0" indent="0">
              <a:buNone/>
            </a:pPr>
            <a:r>
              <a:rPr lang="en-US" sz="1100"/>
              <a:t>Unluckily for us, there is much more work to be done. The basic summary of our tasks are as follows: </a:t>
            </a:r>
          </a:p>
          <a:p>
            <a:r>
              <a:rPr lang="en-US" sz="1100"/>
              <a:t>Communicate with your Chair and DGS to find out who your AI candidates are and if they need to be tested. </a:t>
            </a:r>
          </a:p>
          <a:p>
            <a:r>
              <a:rPr lang="en-US" sz="1100"/>
              <a:t>Submit the required department paperwork to make your students eligible to sign up for the exam.</a:t>
            </a:r>
          </a:p>
          <a:p>
            <a:r>
              <a:rPr lang="en-US" sz="1100"/>
              <a:t>Make sure your students are doing what they need to do. </a:t>
            </a:r>
          </a:p>
          <a:p>
            <a:pPr lvl="1"/>
            <a:r>
              <a:rPr lang="en-US" sz="1100"/>
              <a:t>The TEPAIC office does not assist or reach out to students that are AWOL. It is up to department staff to make sure they get tested on time.</a:t>
            </a:r>
          </a:p>
          <a:p>
            <a:pPr lvl="1"/>
            <a:r>
              <a:rPr lang="en-US" sz="1100"/>
              <a:t>Assist your students as needed.</a:t>
            </a:r>
          </a:p>
          <a:p>
            <a:endParaRPr lang="en-US" sz="1100"/>
          </a:p>
        </p:txBody>
      </p:sp>
      <p:pic>
        <p:nvPicPr>
          <p:cNvPr id="5" name="Picture 4">
            <a:extLst>
              <a:ext uri="{FF2B5EF4-FFF2-40B4-BE49-F238E27FC236}">
                <a16:creationId xmlns:a16="http://schemas.microsoft.com/office/drawing/2014/main" id="{228AE046-BD79-B330-9A49-1F3027462B4E}"/>
              </a:ext>
            </a:extLst>
          </p:cNvPr>
          <p:cNvPicPr>
            <a:picLocks noChangeAspect="1"/>
          </p:cNvPicPr>
          <p:nvPr/>
        </p:nvPicPr>
        <p:blipFill rotWithShape="1">
          <a:blip r:embed="rId2">
            <a:extLst>
              <a:ext uri="{28A0092B-C50C-407E-A947-70E740481C1C}">
                <a14:useLocalDpi xmlns:a14="http://schemas.microsoft.com/office/drawing/2010/main" val="0"/>
              </a:ext>
            </a:extLst>
          </a:blip>
          <a:srcRect b="8250"/>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636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A9CAE21-847B-3725-A88D-4EA2486FCAAE}"/>
              </a:ext>
            </a:extLst>
          </p:cNvPr>
          <p:cNvPicPr>
            <a:picLocks noChangeAspect="1"/>
          </p:cNvPicPr>
          <p:nvPr/>
        </p:nvPicPr>
        <p:blipFill>
          <a:blip r:embed="rId2">
            <a:extLst>
              <a:ext uri="{28A0092B-C50C-407E-A947-70E740481C1C}">
                <a14:useLocalDpi xmlns:a14="http://schemas.microsoft.com/office/drawing/2010/main" val="0"/>
              </a:ext>
            </a:extLst>
          </a:blip>
          <a:srcRect l="4613" r="21363"/>
          <a:stretch/>
        </p:blipFill>
        <p:spPr>
          <a:xfrm>
            <a:off x="2522356" y="10"/>
            <a:ext cx="9669642" cy="6857990"/>
          </a:xfrm>
          <a:prstGeom prst="rect">
            <a:avLst/>
          </a:prstGeom>
        </p:spPr>
      </p:pic>
      <p:sp>
        <p:nvSpPr>
          <p:cNvPr id="35"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3F58A95-BB77-7F93-8237-BD1DFF0B799C}"/>
              </a:ext>
            </a:extLst>
          </p:cNvPr>
          <p:cNvSpPr>
            <a:spLocks noGrp="1"/>
          </p:cNvSpPr>
          <p:nvPr>
            <p:ph idx="1"/>
          </p:nvPr>
        </p:nvSpPr>
        <p:spPr>
          <a:xfrm>
            <a:off x="838200" y="2434201"/>
            <a:ext cx="3822189" cy="3742762"/>
          </a:xfrm>
        </p:spPr>
        <p:txBody>
          <a:bodyPr>
            <a:normAutofit/>
          </a:bodyPr>
          <a:lstStyle/>
          <a:p>
            <a:pPr marL="0" indent="0">
              <a:buNone/>
            </a:pPr>
            <a:endParaRPr lang="en-US" sz="2000" dirty="0"/>
          </a:p>
          <a:p>
            <a:pPr marL="0" indent="0">
              <a:buNone/>
            </a:pPr>
            <a:r>
              <a:rPr lang="en-US" sz="2000"/>
              <a:t>Episode I Part III </a:t>
            </a:r>
          </a:p>
          <a:p>
            <a:pPr marL="0" indent="0">
              <a:buNone/>
            </a:pPr>
            <a:r>
              <a:rPr lang="en-US" sz="2000"/>
              <a:t>Policy</a:t>
            </a:r>
          </a:p>
        </p:txBody>
      </p:sp>
    </p:spTree>
    <p:extLst>
      <p:ext uri="{BB962C8B-B14F-4D97-AF65-F5344CB8AC3E}">
        <p14:creationId xmlns:p14="http://schemas.microsoft.com/office/powerpoint/2010/main" val="399775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7EA9C0-CA17-6D57-A6DA-235B2EB5C5F8}"/>
              </a:ext>
            </a:extLst>
          </p:cNvPr>
          <p:cNvSpPr>
            <a:spLocks noGrp="1"/>
          </p:cNvSpPr>
          <p:nvPr>
            <p:ph type="title"/>
          </p:nvPr>
        </p:nvSpPr>
        <p:spPr>
          <a:xfrm>
            <a:off x="686834" y="1153572"/>
            <a:ext cx="3200400" cy="4461163"/>
          </a:xfrm>
        </p:spPr>
        <p:txBody>
          <a:bodyPr>
            <a:normAutofit/>
          </a:bodyPr>
          <a:lstStyle/>
          <a:p>
            <a:r>
              <a:rPr lang="en-US">
                <a:solidFill>
                  <a:srgbClr val="FFFFFF"/>
                </a:solidFill>
              </a:rPr>
              <a:t>TEPAIC Policy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F3BB909-143F-38B8-1C06-C176406D573B}"/>
              </a:ext>
            </a:extLst>
          </p:cNvPr>
          <p:cNvSpPr>
            <a:spLocks noGrp="1"/>
          </p:cNvSpPr>
          <p:nvPr>
            <p:ph idx="1"/>
          </p:nvPr>
        </p:nvSpPr>
        <p:spPr>
          <a:xfrm>
            <a:off x="4447308" y="591344"/>
            <a:ext cx="6906491" cy="5585619"/>
          </a:xfrm>
        </p:spPr>
        <p:txBody>
          <a:bodyPr anchor="ctr">
            <a:normAutofit/>
          </a:bodyPr>
          <a:lstStyle/>
          <a:p>
            <a:r>
              <a:rPr lang="en-US" dirty="0"/>
              <a:t>Who needs to take the TEPAIC?</a:t>
            </a:r>
          </a:p>
          <a:p>
            <a:pPr lvl="1"/>
            <a:r>
              <a:rPr lang="en-US" dirty="0"/>
              <a:t>Any ESL international student that will be interacting with students in a 1 on 1 instructional context. This applies to all levels of students including Undergrad, Grad and PhDs. </a:t>
            </a:r>
          </a:p>
          <a:p>
            <a:r>
              <a:rPr lang="en-US" dirty="0"/>
              <a:t>Who doesn’t need to take it? </a:t>
            </a:r>
          </a:p>
          <a:p>
            <a:pPr lvl="1"/>
            <a:r>
              <a:rPr lang="en-US" dirty="0"/>
              <a:t>Any ESL international SAA or Student Employee that does not interact with students in a 1 on 1 instructional context. Teacher’s assistants, Grad Assistants, Research Assistants and Admin assistants do not need to take the TEPAIC. </a:t>
            </a:r>
          </a:p>
        </p:txBody>
      </p:sp>
    </p:spTree>
    <p:extLst>
      <p:ext uri="{BB962C8B-B14F-4D97-AF65-F5344CB8AC3E}">
        <p14:creationId xmlns:p14="http://schemas.microsoft.com/office/powerpoint/2010/main" val="383636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9A46C0-6750-E6AD-F9EC-F913F25D4224}"/>
              </a:ext>
            </a:extLst>
          </p:cNvPr>
          <p:cNvSpPr>
            <a:spLocks noGrp="1"/>
          </p:cNvSpPr>
          <p:nvPr>
            <p:ph type="title"/>
          </p:nvPr>
        </p:nvSpPr>
        <p:spPr>
          <a:xfrm>
            <a:off x="838200" y="365125"/>
            <a:ext cx="10515600" cy="1325563"/>
          </a:xfrm>
        </p:spPr>
        <p:txBody>
          <a:bodyPr>
            <a:normAutofit/>
          </a:bodyPr>
          <a:lstStyle/>
          <a:p>
            <a:r>
              <a:rPr lang="en-US" sz="5400"/>
              <a:t>TEPAIC Policy Cont.</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114BCA-D183-5411-A82D-F6A8C131D575}"/>
              </a:ext>
            </a:extLst>
          </p:cNvPr>
          <p:cNvSpPr>
            <a:spLocks noGrp="1"/>
          </p:cNvSpPr>
          <p:nvPr>
            <p:ph idx="1"/>
          </p:nvPr>
        </p:nvSpPr>
        <p:spPr>
          <a:xfrm>
            <a:off x="838200" y="1929384"/>
            <a:ext cx="10515600" cy="4251960"/>
          </a:xfrm>
        </p:spPr>
        <p:txBody>
          <a:bodyPr>
            <a:normAutofit/>
          </a:bodyPr>
          <a:lstStyle/>
          <a:p>
            <a:r>
              <a:rPr lang="en-US" sz="1900"/>
              <a:t>Are there minimum requirements for taking the TEPAIC? </a:t>
            </a:r>
          </a:p>
          <a:p>
            <a:pPr lvl="1"/>
            <a:r>
              <a:rPr lang="en-US" sz="1900"/>
              <a:t>Yes. Students must prove a minimum level of English Proficiency to be eligible to take the exam. This can be proven by providing the following minimum scores from the exams listed bellow: </a:t>
            </a:r>
          </a:p>
          <a:p>
            <a:pPr lvl="2"/>
            <a:r>
              <a:rPr lang="en-US" sz="1900" b="0" i="0">
                <a:effectLst/>
                <a:latin typeface="BentonSansRegular"/>
              </a:rPr>
              <a:t>Internet-based TOEFL (TOEFL iBT) 79</a:t>
            </a:r>
          </a:p>
          <a:p>
            <a:pPr lvl="2"/>
            <a:r>
              <a:rPr lang="en-US" sz="1900" b="0" i="0">
                <a:effectLst/>
                <a:latin typeface="BentonSansRegular"/>
              </a:rPr>
              <a:t>Print-based TOEFL 550</a:t>
            </a:r>
          </a:p>
          <a:p>
            <a:pPr lvl="2"/>
            <a:r>
              <a:rPr lang="en-US" sz="1900" b="0" i="0">
                <a:effectLst/>
                <a:latin typeface="BentonSansRegular"/>
              </a:rPr>
              <a:t>IELTS 6.5</a:t>
            </a:r>
          </a:p>
          <a:p>
            <a:pPr lvl="2"/>
            <a:r>
              <a:rPr lang="en-US" sz="1900" b="0" i="0">
                <a:effectLst/>
                <a:latin typeface="BentonSansRegular"/>
              </a:rPr>
              <a:t>Pearson PTE 53</a:t>
            </a:r>
          </a:p>
          <a:p>
            <a:pPr lvl="2"/>
            <a:r>
              <a:rPr lang="en-US" sz="1900" b="0" i="0">
                <a:effectLst/>
                <a:latin typeface="BentonSansRegular"/>
              </a:rPr>
              <a:t>MELAB 79</a:t>
            </a:r>
          </a:p>
          <a:p>
            <a:pPr lvl="2"/>
            <a:r>
              <a:rPr lang="en-US" sz="1900" b="0" i="0">
                <a:effectLst/>
                <a:latin typeface="BentonSansRegular"/>
              </a:rPr>
              <a:t>Duolingo English Test (DET) 115</a:t>
            </a:r>
            <a:endParaRPr lang="en-US" sz="1900">
              <a:latin typeface="BentonSansRegular"/>
            </a:endParaRPr>
          </a:p>
          <a:p>
            <a:r>
              <a:rPr lang="en-US" sz="1900" b="0" i="0">
                <a:effectLst/>
                <a:latin typeface="BentonSansRegular"/>
              </a:rPr>
              <a:t>How long are the Proficiency sco</a:t>
            </a:r>
            <a:r>
              <a:rPr lang="en-US" sz="1900">
                <a:latin typeface="BentonSansRegular"/>
              </a:rPr>
              <a:t>res good for? </a:t>
            </a:r>
          </a:p>
          <a:p>
            <a:pPr lvl="1"/>
            <a:r>
              <a:rPr lang="en-US" sz="1900" b="0" i="0">
                <a:effectLst/>
                <a:latin typeface="BentonSansRegular"/>
              </a:rPr>
              <a:t>Scores for these exams must be within 2 years (to the month) of the TEPAIC exam date. This is an industry standard.</a:t>
            </a:r>
          </a:p>
        </p:txBody>
      </p:sp>
    </p:spTree>
    <p:extLst>
      <p:ext uri="{BB962C8B-B14F-4D97-AF65-F5344CB8AC3E}">
        <p14:creationId xmlns:p14="http://schemas.microsoft.com/office/powerpoint/2010/main" val="3148910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EEDA3-CBF8-21E5-8F94-E98D28DBF33F}"/>
              </a:ext>
            </a:extLst>
          </p:cNvPr>
          <p:cNvSpPr>
            <a:spLocks noGrp="1"/>
          </p:cNvSpPr>
          <p:nvPr>
            <p:ph type="title"/>
          </p:nvPr>
        </p:nvSpPr>
        <p:spPr>
          <a:xfrm>
            <a:off x="838200" y="365125"/>
            <a:ext cx="10515600" cy="1325563"/>
          </a:xfrm>
        </p:spPr>
        <p:txBody>
          <a:bodyPr>
            <a:normAutofit/>
          </a:bodyPr>
          <a:lstStyle/>
          <a:p>
            <a:r>
              <a:rPr lang="en-US" sz="5400"/>
              <a:t>TEPAIC Policy Cont. 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EE050D-FEA7-4C21-A7F7-72D877FCE4CF}"/>
              </a:ext>
            </a:extLst>
          </p:cNvPr>
          <p:cNvSpPr>
            <a:spLocks noGrp="1"/>
          </p:cNvSpPr>
          <p:nvPr>
            <p:ph idx="1"/>
          </p:nvPr>
        </p:nvSpPr>
        <p:spPr>
          <a:xfrm>
            <a:off x="838200" y="1929384"/>
            <a:ext cx="10515600" cy="4251960"/>
          </a:xfrm>
        </p:spPr>
        <p:txBody>
          <a:bodyPr>
            <a:normAutofit/>
          </a:bodyPr>
          <a:lstStyle/>
          <a:p>
            <a:r>
              <a:rPr lang="en-US" sz="2000"/>
              <a:t>What if the scores are expired/not sufficient/non-existent? </a:t>
            </a:r>
          </a:p>
          <a:p>
            <a:pPr lvl="1"/>
            <a:r>
              <a:rPr lang="en-US" sz="2000"/>
              <a:t>If the students cannot provide valid scores to be eligible for the TEPAIC, departments can request a ONE-TIME waiver to allow the student to take the exam without providing scores. </a:t>
            </a:r>
          </a:p>
          <a:p>
            <a:pPr lvl="2"/>
            <a:r>
              <a:rPr lang="en-US" dirty="0"/>
              <a:t>To request a waiver, you will need to send a letter stating that the department requests a waiver, and you must also provide reasoning for the request. The letter must be on department letterhead and be signed by the Chair of your department. </a:t>
            </a:r>
          </a:p>
          <a:p>
            <a:pPr lvl="2"/>
            <a:r>
              <a:rPr lang="en-US" dirty="0"/>
              <a:t>This is only allowed once per student. Should they need to take the TEPAIC again after spending their one-time waiver, they must provide valid minimum scores from one of the previously listed exams. </a:t>
            </a:r>
          </a:p>
          <a:p>
            <a:r>
              <a:rPr lang="en-US" sz="2000"/>
              <a:t>Do you accept Best Scores (Scores compiled of the best sub scores from multiple exams)? </a:t>
            </a:r>
          </a:p>
          <a:p>
            <a:pPr lvl="1"/>
            <a:r>
              <a:rPr lang="en-US" sz="2000"/>
              <a:t>No. Best Scores are not accepted. </a:t>
            </a:r>
          </a:p>
        </p:txBody>
      </p:sp>
    </p:spTree>
    <p:extLst>
      <p:ext uri="{BB962C8B-B14F-4D97-AF65-F5344CB8AC3E}">
        <p14:creationId xmlns:p14="http://schemas.microsoft.com/office/powerpoint/2010/main" val="1545757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D17C71-9D21-D334-D9D7-78626C12EFB2}"/>
              </a:ext>
            </a:extLst>
          </p:cNvPr>
          <p:cNvSpPr>
            <a:spLocks noGrp="1"/>
          </p:cNvSpPr>
          <p:nvPr>
            <p:ph type="title"/>
          </p:nvPr>
        </p:nvSpPr>
        <p:spPr>
          <a:xfrm>
            <a:off x="838200" y="365125"/>
            <a:ext cx="10515600" cy="1325563"/>
          </a:xfrm>
        </p:spPr>
        <p:txBody>
          <a:bodyPr>
            <a:normAutofit/>
          </a:bodyPr>
          <a:lstStyle/>
          <a:p>
            <a:r>
              <a:rPr lang="en-US" sz="5400"/>
              <a:t>TEPAIC Policy Cont. 3</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A4C917-A524-1E15-9162-AFFBEF404640}"/>
              </a:ext>
            </a:extLst>
          </p:cNvPr>
          <p:cNvSpPr>
            <a:spLocks noGrp="1"/>
          </p:cNvSpPr>
          <p:nvPr>
            <p:ph idx="1"/>
          </p:nvPr>
        </p:nvSpPr>
        <p:spPr>
          <a:xfrm>
            <a:off x="838200" y="1929384"/>
            <a:ext cx="10515600" cy="4251960"/>
          </a:xfrm>
        </p:spPr>
        <p:txBody>
          <a:bodyPr>
            <a:normAutofit/>
          </a:bodyPr>
          <a:lstStyle/>
          <a:p>
            <a:r>
              <a:rPr lang="en-US" sz="1900"/>
              <a:t>Are there exemptions for the TEPAIC?</a:t>
            </a:r>
          </a:p>
          <a:p>
            <a:pPr lvl="1"/>
            <a:r>
              <a:rPr lang="en-US" sz="1900"/>
              <a:t>There are </a:t>
            </a:r>
            <a:r>
              <a:rPr lang="en-US" sz="1900" b="1" i="1"/>
              <a:t>no exemptions </a:t>
            </a:r>
            <a:r>
              <a:rPr lang="en-US" sz="1900"/>
              <a:t>for the TEPAIC unless the student is from one of the following countries. </a:t>
            </a:r>
          </a:p>
          <a:p>
            <a:pPr lvl="2"/>
            <a:r>
              <a:rPr lang="en-US" sz="1900"/>
              <a:t>The United Kingdom, Ireland, Australia, New Zealand, Canada* and U.S Territories (such as Puerto Rico and the U.S Virgin Islands). </a:t>
            </a:r>
          </a:p>
          <a:p>
            <a:pPr lvl="3"/>
            <a:r>
              <a:rPr lang="en-US" sz="1900"/>
              <a:t>*Departments with students from Quebec (French Canada) are asked to use their best discretion when deciding whether their student from Quebec are suitably proficient in English to instruct students on their own. This is a hyper rare and specific case, but it is still important to keep in mind in cases where the student primarily spoke Quebecois at home. </a:t>
            </a:r>
          </a:p>
          <a:p>
            <a:pPr lvl="1"/>
            <a:r>
              <a:rPr lang="en-US" sz="1900"/>
              <a:t>My student’s home country has English listed as the official language. What about them? </a:t>
            </a:r>
          </a:p>
          <a:p>
            <a:pPr lvl="2"/>
            <a:r>
              <a:rPr lang="en-US" sz="1900" b="0" i="0">
                <a:effectLst/>
                <a:latin typeface="BentonSansRegular"/>
              </a:rPr>
              <a:t>Though many countries do have English listed as the/one of the official national languages, this does not guarantee that all residents of said countries can speak English with the proficiency required for Associate Instructors (AIs). Due to this, we must test these students regardless of their National Languages. </a:t>
            </a:r>
            <a:endParaRPr lang="en-US" sz="1900"/>
          </a:p>
        </p:txBody>
      </p:sp>
    </p:spTree>
    <p:extLst>
      <p:ext uri="{BB962C8B-B14F-4D97-AF65-F5344CB8AC3E}">
        <p14:creationId xmlns:p14="http://schemas.microsoft.com/office/powerpoint/2010/main" val="2199490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3B23B-ED88-1E46-27AB-558D12484F39}"/>
              </a:ext>
            </a:extLst>
          </p:cNvPr>
          <p:cNvSpPr>
            <a:spLocks noGrp="1"/>
          </p:cNvSpPr>
          <p:nvPr>
            <p:ph type="title"/>
          </p:nvPr>
        </p:nvSpPr>
        <p:spPr>
          <a:xfrm>
            <a:off x="838200" y="365125"/>
            <a:ext cx="10515600" cy="1325563"/>
          </a:xfrm>
        </p:spPr>
        <p:txBody>
          <a:bodyPr>
            <a:normAutofit/>
          </a:bodyPr>
          <a:lstStyle/>
          <a:p>
            <a:r>
              <a:rPr lang="en-US" sz="5400"/>
              <a:t>TEPAIC Policy Cont. 4</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072076-1E54-1BFC-AA61-A6CBB4826E06}"/>
              </a:ext>
            </a:extLst>
          </p:cNvPr>
          <p:cNvSpPr>
            <a:spLocks noGrp="1"/>
          </p:cNvSpPr>
          <p:nvPr>
            <p:ph idx="1"/>
          </p:nvPr>
        </p:nvSpPr>
        <p:spPr>
          <a:xfrm>
            <a:off x="838200" y="1929384"/>
            <a:ext cx="10515600" cy="4251960"/>
          </a:xfrm>
        </p:spPr>
        <p:txBody>
          <a:bodyPr>
            <a:normAutofit/>
          </a:bodyPr>
          <a:lstStyle/>
          <a:p>
            <a:r>
              <a:rPr lang="en-US" sz="2200"/>
              <a:t>My student studied at an English-Speaking Institution. Are they exempt? </a:t>
            </a:r>
          </a:p>
          <a:p>
            <a:pPr lvl="1"/>
            <a:r>
              <a:rPr lang="en-US" sz="2200"/>
              <a:t>Unfortunately, no. Studying at an English-Speaking Institution does not guarantee proficiency in English to the level required to teach a course in English. As such, they must be tested. </a:t>
            </a:r>
          </a:p>
          <a:p>
            <a:r>
              <a:rPr lang="en-US" sz="2200"/>
              <a:t>My student has lived in the US/UK/CA/NZ, are they exempt? </a:t>
            </a:r>
          </a:p>
          <a:p>
            <a:pPr lvl="1"/>
            <a:r>
              <a:rPr lang="en-US" sz="2200"/>
              <a:t>The answer to this is also no. The primary way we identify students as international is by their passports. If they do not hold a passport from the exempt English-Speaking Countries, they must take the TEPAIC regardless of previous history of residency. </a:t>
            </a:r>
          </a:p>
        </p:txBody>
      </p:sp>
    </p:spTree>
    <p:extLst>
      <p:ext uri="{BB962C8B-B14F-4D97-AF65-F5344CB8AC3E}">
        <p14:creationId xmlns:p14="http://schemas.microsoft.com/office/powerpoint/2010/main" val="4239040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A61089-082B-DDD8-FD54-3BD7FB2B297F}"/>
              </a:ext>
            </a:extLst>
          </p:cNvPr>
          <p:cNvSpPr>
            <a:spLocks noGrp="1"/>
          </p:cNvSpPr>
          <p:nvPr>
            <p:ph type="title"/>
          </p:nvPr>
        </p:nvSpPr>
        <p:spPr>
          <a:xfrm>
            <a:off x="838200" y="365125"/>
            <a:ext cx="10515600" cy="1325563"/>
          </a:xfrm>
        </p:spPr>
        <p:txBody>
          <a:bodyPr>
            <a:normAutofit/>
          </a:bodyPr>
          <a:lstStyle/>
          <a:p>
            <a:r>
              <a:rPr lang="en-US" sz="5400"/>
              <a:t>TEPAIC Policy Cont. 5</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B4054E-754B-A709-BFEC-4F503E2D786E}"/>
              </a:ext>
            </a:extLst>
          </p:cNvPr>
          <p:cNvSpPr>
            <a:spLocks noGrp="1"/>
          </p:cNvSpPr>
          <p:nvPr>
            <p:ph idx="1"/>
          </p:nvPr>
        </p:nvSpPr>
        <p:spPr>
          <a:xfrm>
            <a:off x="838200" y="1929384"/>
            <a:ext cx="10515600" cy="4251960"/>
          </a:xfrm>
        </p:spPr>
        <p:txBody>
          <a:bodyPr>
            <a:normAutofit/>
          </a:bodyPr>
          <a:lstStyle/>
          <a:p>
            <a:r>
              <a:rPr lang="en-US" sz="1900"/>
              <a:t>How long are TEPAIC scores valid? </a:t>
            </a:r>
          </a:p>
          <a:p>
            <a:pPr lvl="1"/>
            <a:r>
              <a:rPr lang="en-US" sz="1900"/>
              <a:t>TEPAIC scores are evergreen. If a score is on file, it is valid for the lifetime of the student’s enrollment at IU. </a:t>
            </a:r>
          </a:p>
          <a:p>
            <a:r>
              <a:rPr lang="en-US" sz="1900"/>
              <a:t>Can a student retake the TEPAIC and is there a limit on retries. </a:t>
            </a:r>
          </a:p>
          <a:p>
            <a:pPr lvl="1"/>
            <a:r>
              <a:rPr lang="en-US" sz="1900"/>
              <a:t>Yes, students can retake the TEPAIC and there are technically no limits. However, there are caveats. </a:t>
            </a:r>
          </a:p>
          <a:p>
            <a:pPr lvl="2"/>
            <a:r>
              <a:rPr lang="en-US" sz="1900"/>
              <a:t>Students can only take the TEPAIC once per semester. </a:t>
            </a:r>
          </a:p>
          <a:p>
            <a:r>
              <a:rPr lang="en-US" sz="1900"/>
              <a:t>Is there a way around this?</a:t>
            </a:r>
          </a:p>
          <a:p>
            <a:pPr lvl="1"/>
            <a:r>
              <a:rPr lang="en-US" sz="1900"/>
              <a:t>Yes! </a:t>
            </a:r>
          </a:p>
          <a:p>
            <a:pPr lvl="2"/>
            <a:r>
              <a:rPr lang="en-US" sz="1900"/>
              <a:t>Students who take SLST-T502 may take the TEPAIC an additional time due to the class ending with the option to take a TEPAIC. </a:t>
            </a:r>
          </a:p>
          <a:p>
            <a:pPr lvl="2"/>
            <a:r>
              <a:rPr lang="en-US" sz="1900"/>
              <a:t>Students who provide new English Exam scores that are higher than the ones previously submitted (or if they used a waiver previously and have since taken an English Exam). </a:t>
            </a:r>
          </a:p>
          <a:p>
            <a:pPr marL="457200" lvl="1" indent="0">
              <a:buNone/>
            </a:pPr>
            <a:endParaRPr lang="en-US" sz="1900"/>
          </a:p>
        </p:txBody>
      </p:sp>
    </p:spTree>
    <p:extLst>
      <p:ext uri="{BB962C8B-B14F-4D97-AF65-F5344CB8AC3E}">
        <p14:creationId xmlns:p14="http://schemas.microsoft.com/office/powerpoint/2010/main" val="39665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F58A95-BB77-7F93-8237-BD1DFF0B799C}"/>
              </a:ext>
            </a:extLst>
          </p:cNvPr>
          <p:cNvSpPr>
            <a:spLocks noGrp="1"/>
          </p:cNvSpPr>
          <p:nvPr>
            <p:ph idx="1"/>
          </p:nvPr>
        </p:nvSpPr>
        <p:spPr>
          <a:xfrm>
            <a:off x="640080" y="2872899"/>
            <a:ext cx="4243589" cy="3320668"/>
          </a:xfrm>
        </p:spPr>
        <p:txBody>
          <a:bodyPr>
            <a:normAutofit/>
          </a:bodyPr>
          <a:lstStyle/>
          <a:p>
            <a:pPr marL="0" indent="0">
              <a:buNone/>
            </a:pPr>
            <a:endParaRPr lang="en-US" sz="2200"/>
          </a:p>
          <a:p>
            <a:pPr marL="0" indent="0">
              <a:buNone/>
            </a:pPr>
            <a:r>
              <a:rPr lang="en-US" sz="2200"/>
              <a:t>Episode II </a:t>
            </a:r>
          </a:p>
          <a:p>
            <a:pPr marL="0" indent="0">
              <a:buNone/>
            </a:pPr>
            <a:r>
              <a:rPr lang="en-US" sz="2200"/>
              <a:t>The New TEPAIC</a:t>
            </a:r>
          </a:p>
          <a:p>
            <a:pPr marL="0" indent="0">
              <a:buNone/>
            </a:pPr>
            <a:r>
              <a:rPr lang="en-US" sz="2200"/>
              <a:t>(Forget Everything You Know)</a:t>
            </a:r>
          </a:p>
        </p:txBody>
      </p:sp>
      <p:pic>
        <p:nvPicPr>
          <p:cNvPr id="5" name="Picture 4">
            <a:extLst>
              <a:ext uri="{FF2B5EF4-FFF2-40B4-BE49-F238E27FC236}">
                <a16:creationId xmlns:a16="http://schemas.microsoft.com/office/drawing/2014/main" id="{29275419-522D-51EF-E8A6-569F73420097}"/>
              </a:ext>
            </a:extLst>
          </p:cNvPr>
          <p:cNvPicPr>
            <a:picLocks noChangeAspect="1"/>
          </p:cNvPicPr>
          <p:nvPr/>
        </p:nvPicPr>
        <p:blipFill>
          <a:blip r:embed="rId2">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21138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3B23B-ED88-1E46-27AB-558D12484F39}"/>
              </a:ext>
            </a:extLst>
          </p:cNvPr>
          <p:cNvSpPr>
            <a:spLocks noGrp="1"/>
          </p:cNvSpPr>
          <p:nvPr>
            <p:ph type="title"/>
          </p:nvPr>
        </p:nvSpPr>
        <p:spPr>
          <a:xfrm>
            <a:off x="838200" y="365125"/>
            <a:ext cx="10515600" cy="1325563"/>
          </a:xfrm>
        </p:spPr>
        <p:txBody>
          <a:bodyPr>
            <a:normAutofit/>
          </a:bodyPr>
          <a:lstStyle/>
          <a:p>
            <a:r>
              <a:rPr lang="en-US" sz="5400"/>
              <a:t>New TEPAIC</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072076-1E54-1BFC-AA61-A6CBB4826E06}"/>
              </a:ext>
            </a:extLst>
          </p:cNvPr>
          <p:cNvSpPr>
            <a:spLocks noGrp="1"/>
          </p:cNvSpPr>
          <p:nvPr>
            <p:ph idx="1"/>
          </p:nvPr>
        </p:nvSpPr>
        <p:spPr>
          <a:xfrm>
            <a:off x="838200" y="1929384"/>
            <a:ext cx="10515600" cy="4251960"/>
          </a:xfrm>
        </p:spPr>
        <p:txBody>
          <a:bodyPr>
            <a:normAutofit/>
          </a:bodyPr>
          <a:lstStyle/>
          <a:p>
            <a:pPr marL="0" indent="0">
              <a:buNone/>
            </a:pPr>
            <a:r>
              <a:rPr lang="en-US" sz="2200"/>
              <a:t>As we enter this new era of TEPAIC, there is going to be a lot changing. So we are going to be going step by step to go over what is different and what will be the same.</a:t>
            </a:r>
          </a:p>
          <a:p>
            <a:pPr marL="0" indent="0">
              <a:buNone/>
            </a:pPr>
            <a:r>
              <a:rPr lang="en-US" sz="2200"/>
              <a:t>These changes will hopefully remove a lot of confusion and unnecessary steps in the registration and scheduling process so that the TEPAIC stops being the pain that everyone has grown to know and hate. </a:t>
            </a:r>
          </a:p>
        </p:txBody>
      </p:sp>
    </p:spTree>
    <p:extLst>
      <p:ext uri="{BB962C8B-B14F-4D97-AF65-F5344CB8AC3E}">
        <p14:creationId xmlns:p14="http://schemas.microsoft.com/office/powerpoint/2010/main" val="27816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99A2168-953E-E7AF-C344-B7E87172DE3E}"/>
              </a:ext>
            </a:extLst>
          </p:cNvPr>
          <p:cNvPicPr>
            <a:picLocks noChangeAspect="1"/>
          </p:cNvPicPr>
          <p:nvPr/>
        </p:nvPicPr>
        <p:blipFill>
          <a:blip r:embed="rId2">
            <a:extLst>
              <a:ext uri="{28A0092B-C50C-407E-A947-70E740481C1C}">
                <a14:useLocalDpi xmlns:a14="http://schemas.microsoft.com/office/drawing/2010/main" val="0"/>
              </a:ext>
            </a:extLst>
          </a:blip>
          <a:srcRect r="20689"/>
          <a:stretch/>
        </p:blipFill>
        <p:spPr>
          <a:xfrm>
            <a:off x="3787449" y="10"/>
            <a:ext cx="9669642" cy="6857990"/>
          </a:xfrm>
          <a:prstGeom prst="rect">
            <a:avLst/>
          </a:prstGeom>
        </p:spPr>
      </p:pic>
      <p:sp>
        <p:nvSpPr>
          <p:cNvPr id="31" name="Rectangle 3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E7D85C6-42FB-3BB0-FB40-8D0B325BDA09}"/>
              </a:ext>
            </a:extLst>
          </p:cNvPr>
          <p:cNvSpPr>
            <a:spLocks noGrp="1"/>
          </p:cNvSpPr>
          <p:nvPr>
            <p:ph idx="1"/>
          </p:nvPr>
        </p:nvSpPr>
        <p:spPr>
          <a:xfrm>
            <a:off x="838200" y="2434201"/>
            <a:ext cx="3822189" cy="3742762"/>
          </a:xfrm>
        </p:spPr>
        <p:txBody>
          <a:bodyPr>
            <a:normAutofit/>
          </a:bodyPr>
          <a:lstStyle/>
          <a:p>
            <a:pPr marL="0" indent="0">
              <a:buNone/>
            </a:pPr>
            <a:endParaRPr lang="en-US" sz="2000"/>
          </a:p>
          <a:p>
            <a:pPr marL="0" indent="0">
              <a:buNone/>
            </a:pPr>
            <a:endParaRPr lang="en-US" sz="2000"/>
          </a:p>
          <a:p>
            <a:pPr marL="0" indent="0">
              <a:buNone/>
            </a:pPr>
            <a:r>
              <a:rPr lang="en-US" sz="2000"/>
              <a:t>Episode I Part I: </a:t>
            </a:r>
          </a:p>
          <a:p>
            <a:pPr marL="0" indent="0">
              <a:buNone/>
            </a:pPr>
            <a:r>
              <a:rPr lang="en-US" sz="2000"/>
              <a:t>What is it all for?</a:t>
            </a:r>
          </a:p>
        </p:txBody>
      </p:sp>
    </p:spTree>
    <p:extLst>
      <p:ext uri="{BB962C8B-B14F-4D97-AF65-F5344CB8AC3E}">
        <p14:creationId xmlns:p14="http://schemas.microsoft.com/office/powerpoint/2010/main" val="3847380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3B23B-ED88-1E46-27AB-558D12484F39}"/>
              </a:ext>
            </a:extLst>
          </p:cNvPr>
          <p:cNvSpPr>
            <a:spLocks noGrp="1"/>
          </p:cNvSpPr>
          <p:nvPr>
            <p:ph type="title"/>
          </p:nvPr>
        </p:nvSpPr>
        <p:spPr>
          <a:xfrm>
            <a:off x="838200" y="365125"/>
            <a:ext cx="10515600" cy="1325563"/>
          </a:xfrm>
        </p:spPr>
        <p:txBody>
          <a:bodyPr>
            <a:normAutofit/>
          </a:bodyPr>
          <a:lstStyle/>
          <a:p>
            <a:r>
              <a:rPr lang="en-US" sz="5400"/>
              <a:t>New TEPAIC Cont.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072076-1E54-1BFC-AA61-A6CBB4826E06}"/>
              </a:ext>
            </a:extLst>
          </p:cNvPr>
          <p:cNvSpPr>
            <a:spLocks noGrp="1"/>
          </p:cNvSpPr>
          <p:nvPr>
            <p:ph idx="1"/>
          </p:nvPr>
        </p:nvSpPr>
        <p:spPr>
          <a:xfrm>
            <a:off x="838200" y="1929384"/>
            <a:ext cx="10515600" cy="4251960"/>
          </a:xfrm>
        </p:spPr>
        <p:txBody>
          <a:bodyPr>
            <a:normAutofit/>
          </a:bodyPr>
          <a:lstStyle/>
          <a:p>
            <a:pPr marL="0" indent="0">
              <a:buNone/>
            </a:pPr>
            <a:r>
              <a:rPr lang="en-US" sz="2200" dirty="0"/>
              <a:t>First, lets go over the big changes before breaking it down: </a:t>
            </a:r>
          </a:p>
          <a:p>
            <a:r>
              <a:rPr lang="en-US" sz="2200" dirty="0"/>
              <a:t>TEPAIC is now going to be offered all semester long.</a:t>
            </a:r>
          </a:p>
          <a:p>
            <a:pPr lvl="1"/>
            <a:r>
              <a:rPr lang="en-US" sz="2200" dirty="0"/>
              <a:t>No more sessions. No more headaches. </a:t>
            </a:r>
          </a:p>
          <a:p>
            <a:r>
              <a:rPr lang="en-US" sz="2200" dirty="0"/>
              <a:t>There will only be 1 type of TEPAIC. </a:t>
            </a:r>
          </a:p>
          <a:p>
            <a:pPr lvl="1"/>
            <a:r>
              <a:rPr lang="en-US" sz="2200" dirty="0"/>
              <a:t>The one TEPAIC to rule them all</a:t>
            </a:r>
          </a:p>
          <a:p>
            <a:r>
              <a:rPr lang="en-US" sz="2200" dirty="0"/>
              <a:t>Scheduling responsibility will be transferred from students to departments.</a:t>
            </a:r>
          </a:p>
          <a:p>
            <a:pPr lvl="1"/>
            <a:r>
              <a:rPr lang="en-US" sz="2200" dirty="0"/>
              <a:t>No more wondering if your students followed instructions properly.</a:t>
            </a:r>
          </a:p>
          <a:p>
            <a:pPr lvl="1"/>
            <a:endParaRPr lang="en-US" sz="2200" dirty="0"/>
          </a:p>
        </p:txBody>
      </p:sp>
    </p:spTree>
    <p:extLst>
      <p:ext uri="{BB962C8B-B14F-4D97-AF65-F5344CB8AC3E}">
        <p14:creationId xmlns:p14="http://schemas.microsoft.com/office/powerpoint/2010/main" val="3769545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3B23B-ED88-1E46-27AB-558D12484F39}"/>
              </a:ext>
            </a:extLst>
          </p:cNvPr>
          <p:cNvSpPr>
            <a:spLocks noGrp="1"/>
          </p:cNvSpPr>
          <p:nvPr>
            <p:ph type="title"/>
          </p:nvPr>
        </p:nvSpPr>
        <p:spPr>
          <a:xfrm>
            <a:off x="838200" y="365125"/>
            <a:ext cx="10515600" cy="1325563"/>
          </a:xfrm>
        </p:spPr>
        <p:txBody>
          <a:bodyPr>
            <a:normAutofit/>
          </a:bodyPr>
          <a:lstStyle/>
          <a:p>
            <a:r>
              <a:rPr lang="en-US" sz="5400"/>
              <a:t>New TEPAIC Cont. 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072076-1E54-1BFC-AA61-A6CBB4826E06}"/>
              </a:ext>
            </a:extLst>
          </p:cNvPr>
          <p:cNvSpPr>
            <a:spLocks noGrp="1"/>
          </p:cNvSpPr>
          <p:nvPr>
            <p:ph idx="1"/>
          </p:nvPr>
        </p:nvSpPr>
        <p:spPr>
          <a:xfrm>
            <a:off x="838200" y="1929384"/>
            <a:ext cx="10515600" cy="4251960"/>
          </a:xfrm>
        </p:spPr>
        <p:txBody>
          <a:bodyPr>
            <a:normAutofit lnSpcReduction="10000"/>
          </a:bodyPr>
          <a:lstStyle/>
          <a:p>
            <a:pPr marL="0" indent="0">
              <a:buNone/>
            </a:pPr>
            <a:r>
              <a:rPr lang="en-US" sz="2200" dirty="0"/>
              <a:t>TEPAIC on Demand: What does it mean?</a:t>
            </a:r>
          </a:p>
          <a:p>
            <a:r>
              <a:rPr lang="en-US" sz="2200" dirty="0"/>
              <a:t>Departments will be able to request a TEPAIC for any number of students at any point from August to April (excluding holidays). </a:t>
            </a:r>
          </a:p>
          <a:p>
            <a:r>
              <a:rPr lang="en-US" sz="2200" dirty="0"/>
              <a:t>Designated testing days will be Tues-Wed-Thurs. </a:t>
            </a:r>
          </a:p>
          <a:p>
            <a:pPr lvl="1"/>
            <a:r>
              <a:rPr lang="en-US" sz="2200" dirty="0"/>
              <a:t>Time slot availability depends on our rater’s schedules.</a:t>
            </a:r>
          </a:p>
          <a:p>
            <a:pPr lvl="2"/>
            <a:r>
              <a:rPr lang="en-US" sz="2200" dirty="0"/>
              <a:t>As SAAs, we must accommodate their class times and other academic commitments.</a:t>
            </a:r>
          </a:p>
          <a:p>
            <a:pPr lvl="2"/>
            <a:r>
              <a:rPr lang="en-US" sz="2200" dirty="0"/>
              <a:t>Rater availability will be made available on the website at the start of each semester.</a:t>
            </a:r>
          </a:p>
          <a:p>
            <a:r>
              <a:rPr lang="en-US" sz="2200" dirty="0"/>
              <a:t>NO MORE DEADLINES!</a:t>
            </a:r>
          </a:p>
          <a:p>
            <a:pPr lvl="1"/>
            <a:r>
              <a:rPr lang="en-US" sz="2200" dirty="0"/>
              <a:t>Because we are moving to an on-demand system, there are no more deadlines. Departments will be free to set the pace and decide when tests are given. </a:t>
            </a:r>
          </a:p>
        </p:txBody>
      </p:sp>
    </p:spTree>
    <p:extLst>
      <p:ext uri="{BB962C8B-B14F-4D97-AF65-F5344CB8AC3E}">
        <p14:creationId xmlns:p14="http://schemas.microsoft.com/office/powerpoint/2010/main" val="2938696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3B23B-ED88-1E46-27AB-558D12484F39}"/>
              </a:ext>
            </a:extLst>
          </p:cNvPr>
          <p:cNvSpPr>
            <a:spLocks noGrp="1"/>
          </p:cNvSpPr>
          <p:nvPr>
            <p:ph type="title"/>
          </p:nvPr>
        </p:nvSpPr>
        <p:spPr>
          <a:xfrm>
            <a:off x="838200" y="365125"/>
            <a:ext cx="10515600" cy="1325563"/>
          </a:xfrm>
        </p:spPr>
        <p:txBody>
          <a:bodyPr>
            <a:normAutofit/>
          </a:bodyPr>
          <a:lstStyle/>
          <a:p>
            <a:r>
              <a:rPr lang="en-US" sz="5400"/>
              <a:t>New TEPAIC Cont. 3</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072076-1E54-1BFC-AA61-A6CBB4826E06}"/>
              </a:ext>
            </a:extLst>
          </p:cNvPr>
          <p:cNvSpPr>
            <a:spLocks noGrp="1"/>
          </p:cNvSpPr>
          <p:nvPr>
            <p:ph idx="1"/>
          </p:nvPr>
        </p:nvSpPr>
        <p:spPr>
          <a:xfrm>
            <a:off x="838200" y="1929384"/>
            <a:ext cx="10515600" cy="4251960"/>
          </a:xfrm>
        </p:spPr>
        <p:txBody>
          <a:bodyPr>
            <a:normAutofit/>
          </a:bodyPr>
          <a:lstStyle/>
          <a:p>
            <a:r>
              <a:rPr lang="en-US" sz="2000" dirty="0"/>
              <a:t> Appeal exams can be requested and scheduled on a much more relaxed timeline.</a:t>
            </a:r>
          </a:p>
          <a:p>
            <a:pPr lvl="1"/>
            <a:r>
              <a:rPr lang="en-US" sz="2000" dirty="0"/>
              <a:t>The old system only gave students 1 day to request and schedule an appeal if they did not achieve a satisfactory score. The new system removes this problem entirely. Appeals can now be scheduled at any time within 2 weeks of receiving their TEPAIC score. Providing much more flexibility for students and departments.</a:t>
            </a:r>
          </a:p>
          <a:p>
            <a:r>
              <a:rPr lang="en-US" sz="2000" dirty="0"/>
              <a:t> Exams will be limited to 1 per semester per student.</a:t>
            </a:r>
          </a:p>
          <a:p>
            <a:pPr lvl="1"/>
            <a:r>
              <a:rPr lang="en-US" sz="2000" dirty="0"/>
              <a:t>Because we no longer have the session system as a natural stopgap, we are instituting a policy of 1 TEPAIC per semester per student. </a:t>
            </a:r>
          </a:p>
          <a:p>
            <a:pPr lvl="1"/>
            <a:r>
              <a:rPr lang="en-US" sz="2000" dirty="0"/>
              <a:t>Students can take more than 1 per semester under the following conditions:</a:t>
            </a:r>
          </a:p>
          <a:p>
            <a:pPr lvl="2"/>
            <a:r>
              <a:rPr lang="en-US" dirty="0"/>
              <a:t>They provide new proficiency scores higher than the ones submitted previously (or new scores if they used a waiver) </a:t>
            </a:r>
          </a:p>
          <a:p>
            <a:pPr lvl="2"/>
            <a:r>
              <a:rPr lang="en-US" dirty="0"/>
              <a:t>They take and complete SLST-T502, allowing them to take a TEPAIC as an optional part of the class.</a:t>
            </a:r>
          </a:p>
        </p:txBody>
      </p:sp>
    </p:spTree>
    <p:extLst>
      <p:ext uri="{BB962C8B-B14F-4D97-AF65-F5344CB8AC3E}">
        <p14:creationId xmlns:p14="http://schemas.microsoft.com/office/powerpoint/2010/main" val="2349296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3B23B-ED88-1E46-27AB-558D12484F39}"/>
              </a:ext>
            </a:extLst>
          </p:cNvPr>
          <p:cNvSpPr>
            <a:spLocks noGrp="1"/>
          </p:cNvSpPr>
          <p:nvPr>
            <p:ph type="title"/>
          </p:nvPr>
        </p:nvSpPr>
        <p:spPr>
          <a:xfrm>
            <a:off x="640080" y="325369"/>
            <a:ext cx="4368602" cy="1956841"/>
          </a:xfrm>
        </p:spPr>
        <p:txBody>
          <a:bodyPr anchor="b">
            <a:normAutofit/>
          </a:bodyPr>
          <a:lstStyle/>
          <a:p>
            <a:r>
              <a:rPr lang="en-US" sz="5400"/>
              <a:t>New TEPAIC Cont. 4</a:t>
            </a:r>
          </a:p>
        </p:txBody>
      </p:sp>
      <p:sp>
        <p:nvSpPr>
          <p:cNvPr id="4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072076-1E54-1BFC-AA61-A6CBB4826E06}"/>
              </a:ext>
            </a:extLst>
          </p:cNvPr>
          <p:cNvSpPr>
            <a:spLocks noGrp="1"/>
          </p:cNvSpPr>
          <p:nvPr>
            <p:ph idx="1"/>
          </p:nvPr>
        </p:nvSpPr>
        <p:spPr>
          <a:xfrm>
            <a:off x="640080" y="2872899"/>
            <a:ext cx="4243589" cy="3320668"/>
          </a:xfrm>
        </p:spPr>
        <p:txBody>
          <a:bodyPr>
            <a:normAutofit/>
          </a:bodyPr>
          <a:lstStyle/>
          <a:p>
            <a:pPr marL="0" indent="0">
              <a:buNone/>
            </a:pPr>
            <a:r>
              <a:rPr lang="en-US" sz="1400" dirty="0"/>
              <a:t>Only 1 type of TEPAIC</a:t>
            </a:r>
          </a:p>
          <a:p>
            <a:r>
              <a:rPr lang="en-US" sz="1400" dirty="0"/>
              <a:t>TEPAIC is now just TEPAIC</a:t>
            </a:r>
          </a:p>
          <a:p>
            <a:pPr lvl="1"/>
            <a:r>
              <a:rPr lang="en-US" sz="1400" dirty="0"/>
              <a:t>No more “Admissions” or “Special” TEPAICs. </a:t>
            </a:r>
          </a:p>
          <a:p>
            <a:pPr lvl="1"/>
            <a:r>
              <a:rPr lang="en-US" sz="1400" dirty="0"/>
              <a:t>This means you don’t need to memorize workflows for 3 different TEPAIC types. No matter the situation, the time of year or anything else, the process will be the same. </a:t>
            </a:r>
          </a:p>
          <a:p>
            <a:r>
              <a:rPr lang="en-US" sz="1400" dirty="0"/>
              <a:t>Simpler Website</a:t>
            </a:r>
          </a:p>
          <a:p>
            <a:pPr lvl="1"/>
            <a:r>
              <a:rPr lang="en-US" sz="1400" dirty="0"/>
              <a:t>With less complications and special cases, the website will be far easier to navigate and find information. You also no longer need to worry about if the information you are seeing is correct for your situation. </a:t>
            </a:r>
          </a:p>
        </p:txBody>
      </p:sp>
      <p:pic>
        <p:nvPicPr>
          <p:cNvPr id="12" name="Picture 11">
            <a:extLst>
              <a:ext uri="{FF2B5EF4-FFF2-40B4-BE49-F238E27FC236}">
                <a16:creationId xmlns:a16="http://schemas.microsoft.com/office/drawing/2014/main" id="{2A0BDA6C-12C4-F661-8589-D6E8797EA7A3}"/>
              </a:ext>
            </a:extLst>
          </p:cNvPr>
          <p:cNvPicPr>
            <a:picLocks noChangeAspect="1"/>
          </p:cNvPicPr>
          <p:nvPr/>
        </p:nvPicPr>
        <p:blipFill rotWithShape="1">
          <a:blip r:embed="rId2">
            <a:extLst>
              <a:ext uri="{28A0092B-C50C-407E-A947-70E740481C1C}">
                <a14:useLocalDpi xmlns:a14="http://schemas.microsoft.com/office/drawing/2010/main" val="0"/>
              </a:ext>
            </a:extLst>
          </a:blip>
          <a:srcRect l="-4262" t="4386" r="4262" b="-4083"/>
          <a:stretch/>
        </p:blipFill>
        <p:spPr>
          <a:xfrm>
            <a:off x="531322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36333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75AA1E-5E7E-18DB-8AA8-A181B6D0F508}"/>
              </a:ext>
            </a:extLst>
          </p:cNvPr>
          <p:cNvPicPr>
            <a:picLocks noChangeAspect="1"/>
          </p:cNvPicPr>
          <p:nvPr/>
        </p:nvPicPr>
        <p:blipFill rotWithShape="1">
          <a:blip r:embed="rId2">
            <a:extLst>
              <a:ext uri="{28A0092B-C50C-407E-A947-70E740481C1C}">
                <a14:useLocalDpi xmlns:a14="http://schemas.microsoft.com/office/drawing/2010/main" val="0"/>
              </a:ext>
            </a:extLst>
          </a:blip>
          <a:srcRect l="-6727" t="21266" r="6727" b="7812"/>
          <a:stretch/>
        </p:blipFill>
        <p:spPr>
          <a:xfrm>
            <a:off x="2522358" y="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33B23B-ED88-1E46-27AB-558D12484F39}"/>
              </a:ext>
            </a:extLst>
          </p:cNvPr>
          <p:cNvSpPr>
            <a:spLocks noGrp="1"/>
          </p:cNvSpPr>
          <p:nvPr>
            <p:ph type="title"/>
          </p:nvPr>
        </p:nvSpPr>
        <p:spPr>
          <a:xfrm>
            <a:off x="838200" y="365125"/>
            <a:ext cx="3822189" cy="1899912"/>
          </a:xfrm>
        </p:spPr>
        <p:txBody>
          <a:bodyPr>
            <a:normAutofit/>
          </a:bodyPr>
          <a:lstStyle/>
          <a:p>
            <a:r>
              <a:rPr lang="en-US" sz="4000"/>
              <a:t>New TEPAIC Cont. 5</a:t>
            </a:r>
          </a:p>
        </p:txBody>
      </p:sp>
      <p:sp>
        <p:nvSpPr>
          <p:cNvPr id="3" name="Content Placeholder 2">
            <a:extLst>
              <a:ext uri="{FF2B5EF4-FFF2-40B4-BE49-F238E27FC236}">
                <a16:creationId xmlns:a16="http://schemas.microsoft.com/office/drawing/2014/main" id="{35072076-1E54-1BFC-AA61-A6CBB4826E06}"/>
              </a:ext>
            </a:extLst>
          </p:cNvPr>
          <p:cNvSpPr>
            <a:spLocks noGrp="1"/>
          </p:cNvSpPr>
          <p:nvPr>
            <p:ph idx="1"/>
          </p:nvPr>
        </p:nvSpPr>
        <p:spPr>
          <a:xfrm>
            <a:off x="838200" y="2434201"/>
            <a:ext cx="3822189" cy="3742762"/>
          </a:xfrm>
        </p:spPr>
        <p:txBody>
          <a:bodyPr>
            <a:normAutofit/>
          </a:bodyPr>
          <a:lstStyle/>
          <a:p>
            <a:pPr marL="0" indent="0">
              <a:buNone/>
            </a:pPr>
            <a:r>
              <a:rPr lang="en-US" sz="2000"/>
              <a:t>Who handles Scheduling and how? </a:t>
            </a:r>
          </a:p>
          <a:p>
            <a:pPr marL="0" indent="0">
              <a:buNone/>
            </a:pPr>
            <a:r>
              <a:rPr lang="en-US" sz="2000"/>
              <a:t>Understandably, this change may sound like a downgrade for some compared to the current system. However, there are multiple benefits for all involved that will culminate in a far less stressful process. We’ll go over the current system first, before explaining the new changes. </a:t>
            </a:r>
          </a:p>
        </p:txBody>
      </p:sp>
    </p:spTree>
    <p:extLst>
      <p:ext uri="{BB962C8B-B14F-4D97-AF65-F5344CB8AC3E}">
        <p14:creationId xmlns:p14="http://schemas.microsoft.com/office/powerpoint/2010/main" val="2343285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B23B-ED88-1E46-27AB-558D12484F39}"/>
              </a:ext>
            </a:extLst>
          </p:cNvPr>
          <p:cNvSpPr>
            <a:spLocks noGrp="1"/>
          </p:cNvSpPr>
          <p:nvPr>
            <p:ph type="title"/>
          </p:nvPr>
        </p:nvSpPr>
        <p:spPr/>
        <p:txBody>
          <a:bodyPr/>
          <a:lstStyle/>
          <a:p>
            <a:r>
              <a:rPr lang="en-US" dirty="0"/>
              <a:t>New TEPAIC Cont. 6</a:t>
            </a:r>
          </a:p>
        </p:txBody>
      </p:sp>
      <p:sp>
        <p:nvSpPr>
          <p:cNvPr id="3" name="Content Placeholder 2">
            <a:extLst>
              <a:ext uri="{FF2B5EF4-FFF2-40B4-BE49-F238E27FC236}">
                <a16:creationId xmlns:a16="http://schemas.microsoft.com/office/drawing/2014/main" id="{35072076-1E54-1BFC-AA61-A6CBB4826E06}"/>
              </a:ext>
            </a:extLst>
          </p:cNvPr>
          <p:cNvSpPr>
            <a:spLocks noGrp="1"/>
          </p:cNvSpPr>
          <p:nvPr>
            <p:ph idx="1"/>
          </p:nvPr>
        </p:nvSpPr>
        <p:spPr/>
        <p:txBody>
          <a:bodyPr>
            <a:normAutofit/>
          </a:bodyPr>
          <a:lstStyle/>
          <a:p>
            <a:pPr marL="0" indent="0">
              <a:buNone/>
            </a:pPr>
            <a:r>
              <a:rPr lang="en-US" dirty="0"/>
              <a:t>Old Scheduling system: </a:t>
            </a:r>
          </a:p>
          <a:p>
            <a:pPr>
              <a:buFont typeface="Wingdings" panose="05000000000000000000" pitchFamily="2" charset="2"/>
              <a:buChar char="Ø"/>
            </a:pPr>
            <a:r>
              <a:rPr lang="en-US" dirty="0"/>
              <a:t>Students submit fireforms laying out their availability (or lack thereof).</a:t>
            </a:r>
          </a:p>
          <a:p>
            <a:pPr>
              <a:buFont typeface="Wingdings" panose="05000000000000000000" pitchFamily="2" charset="2"/>
              <a:buChar char="Ø"/>
            </a:pPr>
            <a:r>
              <a:rPr lang="en-US" dirty="0"/>
              <a:t>TEPAIC office receives the fireforms and waits for the submission deadline to gather all submitted fireforms. </a:t>
            </a:r>
          </a:p>
          <a:p>
            <a:pPr>
              <a:buFont typeface="Wingdings" panose="05000000000000000000" pitchFamily="2" charset="2"/>
              <a:buChar char="Ø"/>
            </a:pPr>
            <a:r>
              <a:rPr lang="en-US" dirty="0"/>
              <a:t>TEPAIC office compiles all availability data manually to ensure all students requested can be tested within the session schedule. </a:t>
            </a:r>
          </a:p>
          <a:p>
            <a:pPr>
              <a:buFont typeface="Wingdings" panose="05000000000000000000" pitchFamily="2" charset="2"/>
              <a:buChar char="Ø"/>
            </a:pPr>
            <a:r>
              <a:rPr lang="en-US" dirty="0"/>
              <a:t>TEPAIC office then contacts students directly to share their appointment time. </a:t>
            </a:r>
          </a:p>
        </p:txBody>
      </p:sp>
    </p:spTree>
    <p:extLst>
      <p:ext uri="{BB962C8B-B14F-4D97-AF65-F5344CB8AC3E}">
        <p14:creationId xmlns:p14="http://schemas.microsoft.com/office/powerpoint/2010/main" val="154969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B23B-ED88-1E46-27AB-558D12484F39}"/>
              </a:ext>
            </a:extLst>
          </p:cNvPr>
          <p:cNvSpPr>
            <a:spLocks noGrp="1"/>
          </p:cNvSpPr>
          <p:nvPr>
            <p:ph type="title"/>
          </p:nvPr>
        </p:nvSpPr>
        <p:spPr/>
        <p:txBody>
          <a:bodyPr/>
          <a:lstStyle/>
          <a:p>
            <a:r>
              <a:rPr lang="en-US" dirty="0"/>
              <a:t>New TEPAIC Cont. 7</a:t>
            </a:r>
          </a:p>
        </p:txBody>
      </p:sp>
      <p:sp>
        <p:nvSpPr>
          <p:cNvPr id="3" name="Content Placeholder 2">
            <a:extLst>
              <a:ext uri="{FF2B5EF4-FFF2-40B4-BE49-F238E27FC236}">
                <a16:creationId xmlns:a16="http://schemas.microsoft.com/office/drawing/2014/main" id="{35072076-1E54-1BFC-AA61-A6CBB4826E06}"/>
              </a:ext>
            </a:extLst>
          </p:cNvPr>
          <p:cNvSpPr>
            <a:spLocks noGrp="1"/>
          </p:cNvSpPr>
          <p:nvPr>
            <p:ph idx="1"/>
          </p:nvPr>
        </p:nvSpPr>
        <p:spPr/>
        <p:txBody>
          <a:bodyPr>
            <a:normAutofit/>
          </a:bodyPr>
          <a:lstStyle/>
          <a:p>
            <a:pPr marL="0" indent="0">
              <a:buNone/>
            </a:pPr>
            <a:r>
              <a:rPr lang="en-US" dirty="0"/>
              <a:t>Old Scheduling system problems: </a:t>
            </a:r>
          </a:p>
          <a:p>
            <a:r>
              <a:rPr lang="en-US" dirty="0"/>
              <a:t>Students often did not submit their forms correctly.</a:t>
            </a:r>
          </a:p>
          <a:p>
            <a:pPr lvl="1"/>
            <a:r>
              <a:rPr lang="en-US" dirty="0"/>
              <a:t>This led to the TEPAIC office having to either contact the students directly to have them re-submit, or the TEPAIC office had to schedule them to the best of their ability. This is not an issue during low traffic times. But during sessions with high numbers of requests, these problems compounded and caused significant delays in testing schedule prep. </a:t>
            </a:r>
          </a:p>
          <a:p>
            <a:r>
              <a:rPr lang="en-US" dirty="0"/>
              <a:t>Students forgot to submit forms altogether. </a:t>
            </a:r>
          </a:p>
          <a:p>
            <a:pPr lvl="1"/>
            <a:r>
              <a:rPr lang="en-US" dirty="0"/>
              <a:t>A fairly common problem. This led to moments where students went AWOL after their home department sent over the authorization forms. Leading to students falling through the cracks and not being tested on time. </a:t>
            </a:r>
          </a:p>
        </p:txBody>
      </p:sp>
    </p:spTree>
    <p:extLst>
      <p:ext uri="{BB962C8B-B14F-4D97-AF65-F5344CB8AC3E}">
        <p14:creationId xmlns:p14="http://schemas.microsoft.com/office/powerpoint/2010/main" val="3363766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B23B-ED88-1E46-27AB-558D12484F39}"/>
              </a:ext>
            </a:extLst>
          </p:cNvPr>
          <p:cNvSpPr>
            <a:spLocks noGrp="1"/>
          </p:cNvSpPr>
          <p:nvPr>
            <p:ph type="title"/>
          </p:nvPr>
        </p:nvSpPr>
        <p:spPr/>
        <p:txBody>
          <a:bodyPr/>
          <a:lstStyle/>
          <a:p>
            <a:r>
              <a:rPr lang="en-US" dirty="0"/>
              <a:t>New TEPAIC Cont. 8</a:t>
            </a:r>
          </a:p>
        </p:txBody>
      </p:sp>
      <p:sp>
        <p:nvSpPr>
          <p:cNvPr id="3" name="Content Placeholder 2">
            <a:extLst>
              <a:ext uri="{FF2B5EF4-FFF2-40B4-BE49-F238E27FC236}">
                <a16:creationId xmlns:a16="http://schemas.microsoft.com/office/drawing/2014/main" id="{35072076-1E54-1BFC-AA61-A6CBB4826E06}"/>
              </a:ext>
            </a:extLst>
          </p:cNvPr>
          <p:cNvSpPr>
            <a:spLocks noGrp="1"/>
          </p:cNvSpPr>
          <p:nvPr>
            <p:ph idx="1"/>
          </p:nvPr>
        </p:nvSpPr>
        <p:spPr/>
        <p:txBody>
          <a:bodyPr>
            <a:normAutofit fontScale="92500" lnSpcReduction="20000"/>
          </a:bodyPr>
          <a:lstStyle/>
          <a:p>
            <a:pPr marL="0" indent="0">
              <a:buNone/>
            </a:pPr>
            <a:r>
              <a:rPr lang="en-US" dirty="0"/>
              <a:t>Old Scheduling system problems cont. : </a:t>
            </a:r>
          </a:p>
          <a:p>
            <a:r>
              <a:rPr lang="en-US" dirty="0"/>
              <a:t>Requesting departments were left out of the loop. </a:t>
            </a:r>
          </a:p>
          <a:p>
            <a:pPr lvl="1"/>
            <a:r>
              <a:rPr lang="en-US" dirty="0"/>
              <a:t>Frequent correspondence from requesting departments conveyed issues with not knowing when their students were being tested if at all. These breakdowns in lines of communication (or the unintended separation of communication lines altogether) created undue stress on departments trying to plan for their semesters. </a:t>
            </a:r>
          </a:p>
          <a:p>
            <a:r>
              <a:rPr lang="en-US" dirty="0"/>
              <a:t>TEPAIC office overwhelmed. </a:t>
            </a:r>
          </a:p>
          <a:p>
            <a:pPr lvl="1"/>
            <a:r>
              <a:rPr lang="en-US" dirty="0"/>
              <a:t>The TEPAIC office is quite small despite its campus wide impact. Consisting of the TEPAIC Coordinator (who’s primary job is Department Admin for DSLS), the Grad Coordinator for DSLS (based on availability) and, at the time, 1 Graduate SAA limited to 20 hours per week. </a:t>
            </a:r>
          </a:p>
          <a:p>
            <a:pPr lvl="1"/>
            <a:r>
              <a:rPr lang="en-US" dirty="0"/>
              <a:t>This led to many corners needing to be cut to make sure the exams themselves run as needed. Leaving bedside manor and more attentive communication to the wayside. </a:t>
            </a:r>
          </a:p>
        </p:txBody>
      </p:sp>
    </p:spTree>
    <p:extLst>
      <p:ext uri="{BB962C8B-B14F-4D97-AF65-F5344CB8AC3E}">
        <p14:creationId xmlns:p14="http://schemas.microsoft.com/office/powerpoint/2010/main" val="1548473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B23B-ED88-1E46-27AB-558D12484F39}"/>
              </a:ext>
            </a:extLst>
          </p:cNvPr>
          <p:cNvSpPr>
            <a:spLocks noGrp="1"/>
          </p:cNvSpPr>
          <p:nvPr>
            <p:ph type="title"/>
          </p:nvPr>
        </p:nvSpPr>
        <p:spPr/>
        <p:txBody>
          <a:bodyPr/>
          <a:lstStyle/>
          <a:p>
            <a:r>
              <a:rPr lang="en-US" dirty="0"/>
              <a:t>New TEPAIC Cont. 9</a:t>
            </a:r>
          </a:p>
        </p:txBody>
      </p:sp>
      <p:sp>
        <p:nvSpPr>
          <p:cNvPr id="3" name="Content Placeholder 2">
            <a:extLst>
              <a:ext uri="{FF2B5EF4-FFF2-40B4-BE49-F238E27FC236}">
                <a16:creationId xmlns:a16="http://schemas.microsoft.com/office/drawing/2014/main" id="{35072076-1E54-1BFC-AA61-A6CBB4826E06}"/>
              </a:ext>
            </a:extLst>
          </p:cNvPr>
          <p:cNvSpPr>
            <a:spLocks noGrp="1"/>
          </p:cNvSpPr>
          <p:nvPr>
            <p:ph idx="1"/>
          </p:nvPr>
        </p:nvSpPr>
        <p:spPr/>
        <p:txBody>
          <a:bodyPr>
            <a:normAutofit fontScale="92500" lnSpcReduction="10000"/>
          </a:bodyPr>
          <a:lstStyle/>
          <a:p>
            <a:pPr marL="0" indent="0">
              <a:buNone/>
            </a:pPr>
            <a:r>
              <a:rPr lang="en-US" dirty="0"/>
              <a:t>The New Scheduling System: </a:t>
            </a:r>
          </a:p>
          <a:p>
            <a:pPr>
              <a:buFont typeface="Wingdings" panose="05000000000000000000" pitchFamily="2" charset="2"/>
              <a:buChar char="Ø"/>
            </a:pPr>
            <a:r>
              <a:rPr lang="en-US" dirty="0"/>
              <a:t>All departments will be given access to view a public TEPAIC calendar on Outlook (instructions on how to view will be given on the website).</a:t>
            </a:r>
          </a:p>
          <a:p>
            <a:pPr lvl="1">
              <a:buFont typeface="Wingdings" panose="05000000000000000000" pitchFamily="2" charset="2"/>
              <a:buChar char="Ø"/>
            </a:pPr>
            <a:r>
              <a:rPr lang="en-US" dirty="0"/>
              <a:t>Available testing hours will be viewable on the website to avoid scheduling for times that our AI Raters will be unable to accommodate at the start of each semester.  </a:t>
            </a:r>
          </a:p>
          <a:p>
            <a:pPr>
              <a:buFont typeface="Wingdings" panose="05000000000000000000" pitchFamily="2" charset="2"/>
              <a:buChar char="Ø"/>
            </a:pPr>
            <a:r>
              <a:rPr lang="en-US" dirty="0"/>
              <a:t>Departments will then work with their student(s) to view the calendar and see the best time(s) for them to schedule an exam(s). </a:t>
            </a:r>
          </a:p>
          <a:p>
            <a:pPr>
              <a:buFont typeface="Wingdings" panose="05000000000000000000" pitchFamily="2" charset="2"/>
              <a:buChar char="Ø"/>
            </a:pPr>
            <a:r>
              <a:rPr lang="en-US" dirty="0"/>
              <a:t>Departments will contact the TEPAIC inbox and formally request the testing time(s) based on what is viewable on the calendar. </a:t>
            </a:r>
          </a:p>
          <a:p>
            <a:pPr>
              <a:buFont typeface="Wingdings" panose="05000000000000000000" pitchFamily="2" charset="2"/>
              <a:buChar char="Ø"/>
            </a:pPr>
            <a:r>
              <a:rPr lang="en-US" dirty="0"/>
              <a:t>If timeslot(s) is available, the TEPAIC office will schedule the exam for the times requested and the rest is gravy. </a:t>
            </a:r>
          </a:p>
        </p:txBody>
      </p:sp>
    </p:spTree>
    <p:extLst>
      <p:ext uri="{BB962C8B-B14F-4D97-AF65-F5344CB8AC3E}">
        <p14:creationId xmlns:p14="http://schemas.microsoft.com/office/powerpoint/2010/main" val="2280547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B23B-ED88-1E46-27AB-558D12484F39}"/>
              </a:ext>
            </a:extLst>
          </p:cNvPr>
          <p:cNvSpPr>
            <a:spLocks noGrp="1"/>
          </p:cNvSpPr>
          <p:nvPr>
            <p:ph type="title"/>
          </p:nvPr>
        </p:nvSpPr>
        <p:spPr/>
        <p:txBody>
          <a:bodyPr/>
          <a:lstStyle/>
          <a:p>
            <a:r>
              <a:rPr lang="en-US" dirty="0"/>
              <a:t>New TEPAIC Cont. 10</a:t>
            </a:r>
          </a:p>
        </p:txBody>
      </p:sp>
      <p:sp>
        <p:nvSpPr>
          <p:cNvPr id="3" name="Content Placeholder 2">
            <a:extLst>
              <a:ext uri="{FF2B5EF4-FFF2-40B4-BE49-F238E27FC236}">
                <a16:creationId xmlns:a16="http://schemas.microsoft.com/office/drawing/2014/main" id="{35072076-1E54-1BFC-AA61-A6CBB4826E06}"/>
              </a:ext>
            </a:extLst>
          </p:cNvPr>
          <p:cNvSpPr>
            <a:spLocks noGrp="1"/>
          </p:cNvSpPr>
          <p:nvPr>
            <p:ph idx="1"/>
          </p:nvPr>
        </p:nvSpPr>
        <p:spPr/>
        <p:txBody>
          <a:bodyPr>
            <a:normAutofit fontScale="77500" lnSpcReduction="20000"/>
          </a:bodyPr>
          <a:lstStyle/>
          <a:p>
            <a:pPr marL="0" indent="0">
              <a:buNone/>
            </a:pPr>
            <a:r>
              <a:rPr lang="en-US" dirty="0"/>
              <a:t>The New Scheduling System Benefits: </a:t>
            </a:r>
          </a:p>
          <a:p>
            <a:r>
              <a:rPr lang="en-US" dirty="0"/>
              <a:t>Departments will know exactly when their students will be tested and will know exactly when their requested exams are scheduled. </a:t>
            </a:r>
          </a:p>
          <a:p>
            <a:r>
              <a:rPr lang="en-US" dirty="0"/>
              <a:t>Students will no longer need to reach out to the TEPAIC office for scheduling conflicts or issues. </a:t>
            </a:r>
          </a:p>
          <a:p>
            <a:pPr lvl="1"/>
            <a:r>
              <a:rPr lang="en-US" dirty="0"/>
              <a:t>This will allow students to be a bit more comfortable as they will be dealing with the staff they are already familiar with. </a:t>
            </a:r>
          </a:p>
          <a:p>
            <a:r>
              <a:rPr lang="en-US" dirty="0"/>
              <a:t>Removes chances of miscommunication or students going AWOL. </a:t>
            </a:r>
          </a:p>
          <a:p>
            <a:pPr lvl="1"/>
            <a:r>
              <a:rPr lang="en-US" dirty="0"/>
              <a:t>With students needing to work directly with their department staff, there will be natural oversight to make sure they are getting scheduled. </a:t>
            </a:r>
          </a:p>
          <a:p>
            <a:r>
              <a:rPr lang="en-US" dirty="0"/>
              <a:t>Students will be given more active choice over when they get tested. </a:t>
            </a:r>
          </a:p>
          <a:p>
            <a:pPr lvl="1"/>
            <a:r>
              <a:rPr lang="en-US" dirty="0"/>
              <a:t>Current system is a lottery, and students are placed wherever we can fit them while taking their availability into account. </a:t>
            </a:r>
          </a:p>
          <a:p>
            <a:pPr lvl="1"/>
            <a:r>
              <a:rPr lang="en-US" dirty="0"/>
              <a:t>New system will allow them (and departments) to pick the exact time and day they will be testing.</a:t>
            </a:r>
          </a:p>
          <a:p>
            <a:endParaRPr lang="en-US" dirty="0"/>
          </a:p>
        </p:txBody>
      </p:sp>
    </p:spTree>
    <p:extLst>
      <p:ext uri="{BB962C8B-B14F-4D97-AF65-F5344CB8AC3E}">
        <p14:creationId xmlns:p14="http://schemas.microsoft.com/office/powerpoint/2010/main" val="234288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2886AA-00C5-3BE0-2ED2-BF61CFED721C}"/>
              </a:ext>
            </a:extLst>
          </p:cNvPr>
          <p:cNvSpPr>
            <a:spLocks noGrp="1"/>
          </p:cNvSpPr>
          <p:nvPr>
            <p:ph type="title"/>
          </p:nvPr>
        </p:nvSpPr>
        <p:spPr>
          <a:xfrm>
            <a:off x="640080" y="325369"/>
            <a:ext cx="4368602" cy="1956841"/>
          </a:xfrm>
        </p:spPr>
        <p:txBody>
          <a:bodyPr anchor="b">
            <a:normAutofit/>
          </a:bodyPr>
          <a:lstStyle/>
          <a:p>
            <a:r>
              <a:rPr lang="en-US" sz="5400"/>
              <a:t>Great Question!</a:t>
            </a:r>
          </a:p>
        </p:txBody>
      </p:sp>
      <p:sp>
        <p:nvSpPr>
          <p:cNvPr id="4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6A9F6B-B3F4-CFE5-94C8-9EA2793FF438}"/>
              </a:ext>
            </a:extLst>
          </p:cNvPr>
          <p:cNvSpPr>
            <a:spLocks noGrp="1"/>
          </p:cNvSpPr>
          <p:nvPr>
            <p:ph idx="1"/>
          </p:nvPr>
        </p:nvSpPr>
        <p:spPr>
          <a:xfrm>
            <a:off x="640080" y="2872899"/>
            <a:ext cx="4243589" cy="3320668"/>
          </a:xfrm>
        </p:spPr>
        <p:txBody>
          <a:bodyPr>
            <a:normAutofit/>
          </a:bodyPr>
          <a:lstStyle/>
          <a:p>
            <a:pPr marL="0" indent="0">
              <a:buNone/>
            </a:pPr>
            <a:r>
              <a:rPr lang="en-US" sz="2200"/>
              <a:t>The TEPAIC serves multiple purposes for campus operations. To make things a bit more digestible, lets break it down into two main points.</a:t>
            </a:r>
          </a:p>
          <a:p>
            <a:endParaRPr lang="en-US" sz="2200"/>
          </a:p>
          <a:p>
            <a:pPr marL="0" indent="0">
              <a:buNone/>
            </a:pPr>
            <a:endParaRPr lang="en-US" sz="2200"/>
          </a:p>
        </p:txBody>
      </p:sp>
      <p:pic>
        <p:nvPicPr>
          <p:cNvPr id="5" name="Picture 4">
            <a:extLst>
              <a:ext uri="{FF2B5EF4-FFF2-40B4-BE49-F238E27FC236}">
                <a16:creationId xmlns:a16="http://schemas.microsoft.com/office/drawing/2014/main" id="{5DAB9E7D-51EF-AD53-9DD7-C3E92C645B7D}"/>
              </a:ext>
            </a:extLst>
          </p:cNvPr>
          <p:cNvPicPr>
            <a:picLocks noChangeAspect="1"/>
          </p:cNvPicPr>
          <p:nvPr/>
        </p:nvPicPr>
        <p:blipFill>
          <a:blip r:embed="rId2">
            <a:extLst>
              <a:ext uri="{28A0092B-C50C-407E-A947-70E740481C1C}">
                <a14:useLocalDpi xmlns:a14="http://schemas.microsoft.com/office/drawing/2010/main" val="0"/>
              </a:ext>
            </a:extLst>
          </a:blip>
          <a:srcRect l="8040" r="3554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75691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3B23B-ED88-1E46-27AB-558D12484F39}"/>
              </a:ext>
            </a:extLst>
          </p:cNvPr>
          <p:cNvSpPr>
            <a:spLocks noGrp="1"/>
          </p:cNvSpPr>
          <p:nvPr>
            <p:ph type="title"/>
          </p:nvPr>
        </p:nvSpPr>
        <p:spPr>
          <a:xfrm>
            <a:off x="572493" y="238539"/>
            <a:ext cx="11018520" cy="1434415"/>
          </a:xfrm>
        </p:spPr>
        <p:txBody>
          <a:bodyPr anchor="b">
            <a:normAutofit/>
          </a:bodyPr>
          <a:lstStyle/>
          <a:p>
            <a:r>
              <a:rPr lang="en-US" sz="5400"/>
              <a:t>New TEPAIC Cont. 11</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072076-1E54-1BFC-AA61-A6CBB4826E06}"/>
              </a:ext>
            </a:extLst>
          </p:cNvPr>
          <p:cNvSpPr>
            <a:spLocks noGrp="1"/>
          </p:cNvSpPr>
          <p:nvPr>
            <p:ph idx="1"/>
          </p:nvPr>
        </p:nvSpPr>
        <p:spPr>
          <a:xfrm>
            <a:off x="572493" y="2071316"/>
            <a:ext cx="6713552" cy="4119172"/>
          </a:xfrm>
        </p:spPr>
        <p:txBody>
          <a:bodyPr anchor="t">
            <a:normAutofit/>
          </a:bodyPr>
          <a:lstStyle/>
          <a:p>
            <a:pPr marL="0" indent="0">
              <a:buNone/>
            </a:pPr>
            <a:r>
              <a:rPr lang="en-US" sz="1200"/>
              <a:t>The New Scheduling System Benefits: </a:t>
            </a:r>
          </a:p>
          <a:p>
            <a:r>
              <a:rPr lang="en-US" sz="1200"/>
              <a:t>TEPAIC Office will have much more time to ensure every department has their needs met. </a:t>
            </a:r>
          </a:p>
          <a:p>
            <a:pPr lvl="1"/>
            <a:r>
              <a:rPr lang="en-US" sz="1200"/>
              <a:t>Faster TEPAIC inbox response times</a:t>
            </a:r>
          </a:p>
          <a:p>
            <a:pPr lvl="1"/>
            <a:r>
              <a:rPr lang="en-US" sz="1200"/>
              <a:t>Far fewer instances of departments needing to compromise or work things out with the TEPAIC office in instances where the assigned test time no longer works. </a:t>
            </a:r>
          </a:p>
          <a:p>
            <a:pPr lvl="1"/>
            <a:r>
              <a:rPr lang="en-US" sz="1200"/>
              <a:t>Faster testing processing times. </a:t>
            </a:r>
          </a:p>
          <a:p>
            <a:pPr lvl="2"/>
            <a:r>
              <a:rPr lang="en-US" sz="1200"/>
              <a:t>Without the need to spend all day trying to schedule 80+ students from 10s of departments, the TEPAIC office can focus on processing scores and other data far more quickly than in the past. </a:t>
            </a:r>
          </a:p>
          <a:p>
            <a:pPr lvl="1"/>
            <a:r>
              <a:rPr lang="en-US" sz="1200"/>
              <a:t>More feedback for students. </a:t>
            </a:r>
          </a:p>
          <a:p>
            <a:pPr lvl="2"/>
            <a:r>
              <a:rPr lang="en-US" sz="1200"/>
              <a:t>With the easing of the workload on the TEPAIC office, we will be far more able to provide feedback on test performance when students request it. </a:t>
            </a:r>
          </a:p>
          <a:p>
            <a:pPr lvl="1"/>
            <a:r>
              <a:rPr lang="en-US" sz="1200"/>
              <a:t>Faster response times when a student doesn’t get the score needed by their department. </a:t>
            </a:r>
          </a:p>
          <a:p>
            <a:pPr lvl="2"/>
            <a:r>
              <a:rPr lang="en-US" sz="1200"/>
              <a:t>Currently, if a student fails the TEPAIC, it can take up to a week to get another test scheduled for a replacement candidate. With the new system, departments can schedule a new TEPAIC the moment they receive the scores. </a:t>
            </a:r>
          </a:p>
        </p:txBody>
      </p:sp>
      <p:pic>
        <p:nvPicPr>
          <p:cNvPr id="5" name="Picture 4">
            <a:extLst>
              <a:ext uri="{FF2B5EF4-FFF2-40B4-BE49-F238E27FC236}">
                <a16:creationId xmlns:a16="http://schemas.microsoft.com/office/drawing/2014/main" id="{751924D5-23F1-2B01-9034-DDADB8E514FC}"/>
              </a:ext>
            </a:extLst>
          </p:cNvPr>
          <p:cNvPicPr>
            <a:picLocks noChangeAspect="1"/>
          </p:cNvPicPr>
          <p:nvPr/>
        </p:nvPicPr>
        <p:blipFill>
          <a:blip r:embed="rId2">
            <a:extLst>
              <a:ext uri="{28A0092B-C50C-407E-A947-70E740481C1C}">
                <a14:useLocalDpi xmlns:a14="http://schemas.microsoft.com/office/drawing/2010/main" val="0"/>
              </a:ext>
            </a:extLst>
          </a:blip>
          <a:srcRect l="2090" r="2090"/>
          <a:stretch/>
        </p:blipFill>
        <p:spPr>
          <a:xfrm>
            <a:off x="7675658" y="2093976"/>
            <a:ext cx="3941064" cy="4096512"/>
          </a:xfrm>
          <a:prstGeom prst="rect">
            <a:avLst/>
          </a:prstGeom>
        </p:spPr>
      </p:pic>
    </p:spTree>
    <p:extLst>
      <p:ext uri="{BB962C8B-B14F-4D97-AF65-F5344CB8AC3E}">
        <p14:creationId xmlns:p14="http://schemas.microsoft.com/office/powerpoint/2010/main" val="4154975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AE796B-22AF-B72A-A428-CF287F827CFB}"/>
              </a:ext>
            </a:extLst>
          </p:cNvPr>
          <p:cNvSpPr>
            <a:spLocks noGrp="1"/>
          </p:cNvSpPr>
          <p:nvPr>
            <p:ph type="title"/>
          </p:nvPr>
        </p:nvSpPr>
        <p:spPr>
          <a:xfrm>
            <a:off x="640080" y="325369"/>
            <a:ext cx="4368602" cy="1956841"/>
          </a:xfrm>
        </p:spPr>
        <p:txBody>
          <a:bodyPr anchor="b">
            <a:normAutofit/>
          </a:bodyPr>
          <a:lstStyle/>
          <a:p>
            <a:r>
              <a:rPr lang="en-US" sz="5400" dirty="0"/>
              <a:t>Questions?</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112D835-0DEE-524D-AF9D-0342D61A20C0}"/>
              </a:ext>
            </a:extLst>
          </p:cNvPr>
          <p:cNvPicPr>
            <a:picLocks noChangeAspect="1"/>
          </p:cNvPicPr>
          <p:nvPr/>
        </p:nvPicPr>
        <p:blipFill>
          <a:blip r:embed="rId2">
            <a:extLst>
              <a:ext uri="{28A0092B-C50C-407E-A947-70E740481C1C}">
                <a14:useLocalDpi xmlns:a14="http://schemas.microsoft.com/office/drawing/2010/main" val="0"/>
              </a:ext>
            </a:extLst>
          </a:blip>
          <a:srcRect l="12378" r="12378"/>
          <a:stretch/>
        </p:blipFill>
        <p:spPr>
          <a:xfrm>
            <a:off x="5313225"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B18727F5-E0F9-8632-0BDE-50F86DF09EA3}"/>
              </a:ext>
            </a:extLst>
          </p:cNvPr>
          <p:cNvSpPr txBox="1"/>
          <p:nvPr/>
        </p:nvSpPr>
        <p:spPr>
          <a:xfrm>
            <a:off x="705853" y="3096126"/>
            <a:ext cx="3474720" cy="830997"/>
          </a:xfrm>
          <a:prstGeom prst="rect">
            <a:avLst/>
          </a:prstGeom>
          <a:noFill/>
        </p:spPr>
        <p:txBody>
          <a:bodyPr wrap="square" rtlCol="0">
            <a:spAutoFit/>
          </a:bodyPr>
          <a:lstStyle/>
          <a:p>
            <a:r>
              <a:rPr lang="en-US" sz="2400" dirty="0"/>
              <a:t>Contact us at tepaic@iu.edu!  </a:t>
            </a:r>
          </a:p>
        </p:txBody>
      </p:sp>
    </p:spTree>
    <p:extLst>
      <p:ext uri="{BB962C8B-B14F-4D97-AF65-F5344CB8AC3E}">
        <p14:creationId xmlns:p14="http://schemas.microsoft.com/office/powerpoint/2010/main" val="1575401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772AC1-500B-10F9-0C35-E02AF366BF67}"/>
              </a:ext>
            </a:extLst>
          </p:cNvPr>
          <p:cNvSpPr>
            <a:spLocks noGrp="1"/>
          </p:cNvSpPr>
          <p:nvPr>
            <p:ph type="title"/>
          </p:nvPr>
        </p:nvSpPr>
        <p:spPr>
          <a:xfrm>
            <a:off x="1171074" y="1396686"/>
            <a:ext cx="3240506" cy="4064628"/>
          </a:xfrm>
        </p:spPr>
        <p:txBody>
          <a:bodyPr>
            <a:normAutofit/>
          </a:bodyPr>
          <a:lstStyle/>
          <a:p>
            <a:r>
              <a:rPr lang="en-US">
                <a:solidFill>
                  <a:srgbClr val="FFFFFF"/>
                </a:solidFill>
              </a:rPr>
              <a:t>Vetting ESL AIs</a:t>
            </a:r>
          </a:p>
        </p:txBody>
      </p:sp>
      <p:sp>
        <p:nvSpPr>
          <p:cNvPr id="43" name="Arc 4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0040AED-6173-3E2E-9779-56E3FC62A207}"/>
              </a:ext>
            </a:extLst>
          </p:cNvPr>
          <p:cNvSpPr>
            <a:spLocks noGrp="1"/>
          </p:cNvSpPr>
          <p:nvPr>
            <p:ph idx="1"/>
          </p:nvPr>
        </p:nvSpPr>
        <p:spPr>
          <a:xfrm>
            <a:off x="5370153" y="1526033"/>
            <a:ext cx="5536397" cy="3935281"/>
          </a:xfrm>
        </p:spPr>
        <p:txBody>
          <a:bodyPr>
            <a:normAutofit/>
          </a:bodyPr>
          <a:lstStyle/>
          <a:p>
            <a:pPr marL="0" indent="0">
              <a:buNone/>
            </a:pPr>
            <a:r>
              <a:rPr lang="en-US" sz="2200"/>
              <a:t>The official advertised use for the TEPAIC is to make sure our international ESL AI’s have sufficient English proficiency to lead a class by themselves without any issues. This may seem redundant in some cases as all departments are already very selective regarding their AI hires. </a:t>
            </a:r>
          </a:p>
          <a:p>
            <a:pPr marL="0" indent="0">
              <a:buNone/>
            </a:pPr>
            <a:r>
              <a:rPr lang="en-US" sz="2200"/>
              <a:t>However, Campus has no way of truly verifying the candidates’ abilities without testing them. So, to ensure instructional quality, campus requires all ESL AIs to take the TEPAIC exam. </a:t>
            </a:r>
          </a:p>
        </p:txBody>
      </p:sp>
    </p:spTree>
    <p:extLst>
      <p:ext uri="{BB962C8B-B14F-4D97-AF65-F5344CB8AC3E}">
        <p14:creationId xmlns:p14="http://schemas.microsoft.com/office/powerpoint/2010/main" val="210767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E440F2-3749-343D-5661-342AF9A781BA}"/>
              </a:ext>
            </a:extLst>
          </p:cNvPr>
          <p:cNvSpPr>
            <a:spLocks noGrp="1"/>
          </p:cNvSpPr>
          <p:nvPr>
            <p:ph type="title"/>
          </p:nvPr>
        </p:nvSpPr>
        <p:spPr>
          <a:xfrm>
            <a:off x="1171074" y="1396686"/>
            <a:ext cx="3240506" cy="4064628"/>
          </a:xfrm>
        </p:spPr>
        <p:txBody>
          <a:bodyPr>
            <a:normAutofit/>
          </a:bodyPr>
          <a:lstStyle/>
          <a:p>
            <a:r>
              <a:rPr lang="en-US">
                <a:solidFill>
                  <a:srgbClr val="FFFFFF"/>
                </a:solidFill>
              </a:rPr>
              <a:t>Protecting Campus and Its Employees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B6F8D4E-5FF8-684C-043E-9C0E139FA35C}"/>
              </a:ext>
            </a:extLst>
          </p:cNvPr>
          <p:cNvSpPr>
            <a:spLocks noGrp="1"/>
          </p:cNvSpPr>
          <p:nvPr>
            <p:ph idx="1"/>
          </p:nvPr>
        </p:nvSpPr>
        <p:spPr>
          <a:xfrm>
            <a:off x="5370153" y="1526033"/>
            <a:ext cx="5536397" cy="3935281"/>
          </a:xfrm>
        </p:spPr>
        <p:txBody>
          <a:bodyPr>
            <a:normAutofit/>
          </a:bodyPr>
          <a:lstStyle/>
          <a:p>
            <a:pPr marL="0" indent="0">
              <a:buNone/>
            </a:pPr>
            <a:r>
              <a:rPr lang="en-US" sz="2200" dirty="0"/>
              <a:t>This is the true origin of the TEPAIC and other tests like it at peer institutions. </a:t>
            </a:r>
          </a:p>
          <a:p>
            <a:pPr marL="0" indent="0">
              <a:buNone/>
            </a:pPr>
            <a:r>
              <a:rPr lang="en-US" sz="2200" dirty="0"/>
              <a:t>The TEPAIC was created to absolve IU and it’s AIs of any liability against overly litigious students and their parents. Students (and their parents) spend a lot of money to study at IU. This can lead to some being quick on the draw for lawsuits. To protect IU and it’s international AI’s, the TEPAIC ensures that the matter of English comprehension is off the table for such suits. </a:t>
            </a:r>
          </a:p>
        </p:txBody>
      </p:sp>
    </p:spTree>
    <p:extLst>
      <p:ext uri="{BB962C8B-B14F-4D97-AF65-F5344CB8AC3E}">
        <p14:creationId xmlns:p14="http://schemas.microsoft.com/office/powerpoint/2010/main" val="59765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6E86CE-DC0D-D38D-A037-4A0843C1EEFA}"/>
              </a:ext>
            </a:extLst>
          </p:cNvPr>
          <p:cNvSpPr>
            <a:spLocks noGrp="1"/>
          </p:cNvSpPr>
          <p:nvPr>
            <p:ph type="title"/>
          </p:nvPr>
        </p:nvSpPr>
        <p:spPr>
          <a:xfrm>
            <a:off x="686834" y="1153572"/>
            <a:ext cx="3200400" cy="4461163"/>
          </a:xfrm>
        </p:spPr>
        <p:txBody>
          <a:bodyPr>
            <a:normAutofit/>
          </a:bodyPr>
          <a:lstStyle/>
          <a:p>
            <a:r>
              <a:rPr lang="en-US">
                <a:solidFill>
                  <a:srgbClr val="FFFFFF"/>
                </a:solidFill>
              </a:rPr>
              <a:t>So, What is the TEPAIC </a:t>
            </a:r>
            <a:r>
              <a:rPr lang="en-US" i="1">
                <a:solidFill>
                  <a:srgbClr val="FFFFFF"/>
                </a:solidFill>
              </a:rPr>
              <a:t>not</a:t>
            </a:r>
            <a:r>
              <a:rPr lang="en-US">
                <a:solidFill>
                  <a:srgbClr val="FFFFFF"/>
                </a:solidFill>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F06DEC4-ADDF-E1DA-50B5-2B81C5C7AE00}"/>
              </a:ext>
            </a:extLst>
          </p:cNvPr>
          <p:cNvSpPr>
            <a:spLocks noGrp="1"/>
          </p:cNvSpPr>
          <p:nvPr>
            <p:ph idx="1"/>
          </p:nvPr>
        </p:nvSpPr>
        <p:spPr>
          <a:xfrm>
            <a:off x="4447308" y="591344"/>
            <a:ext cx="6906491" cy="5585619"/>
          </a:xfrm>
        </p:spPr>
        <p:txBody>
          <a:bodyPr anchor="ctr">
            <a:normAutofit/>
          </a:bodyPr>
          <a:lstStyle/>
          <a:p>
            <a:r>
              <a:rPr lang="en-US" dirty="0"/>
              <a:t>It is NOT an admissions exam</a:t>
            </a:r>
          </a:p>
          <a:p>
            <a:r>
              <a:rPr lang="en-US" dirty="0"/>
              <a:t>It is NOT a replacement for the TOEFL, IELTS, IAET or other English Proficiency Exams. </a:t>
            </a:r>
          </a:p>
          <a:p>
            <a:r>
              <a:rPr lang="en-US" dirty="0"/>
              <a:t>It is NOT the famous west coast rapper from the late 90s.</a:t>
            </a:r>
          </a:p>
        </p:txBody>
      </p:sp>
    </p:spTree>
    <p:extLst>
      <p:ext uri="{BB962C8B-B14F-4D97-AF65-F5344CB8AC3E}">
        <p14:creationId xmlns:p14="http://schemas.microsoft.com/office/powerpoint/2010/main" val="765622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Arc 2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96F0483A-E5C3-7667-BA9C-7529EA55396A}"/>
              </a:ext>
            </a:extLst>
          </p:cNvPr>
          <p:cNvPicPr>
            <a:picLocks noChangeAspect="1"/>
          </p:cNvPicPr>
          <p:nvPr/>
        </p:nvPicPr>
        <p:blipFill>
          <a:blip r:embed="rId2">
            <a:extLst>
              <a:ext uri="{28A0092B-C50C-407E-A947-70E740481C1C}">
                <a14:useLocalDpi xmlns:a14="http://schemas.microsoft.com/office/drawing/2010/main" val="0"/>
              </a:ext>
            </a:extLst>
          </a:blip>
          <a:srcRect t="8259" b="8259"/>
          <a:stretch/>
        </p:blipFill>
        <p:spPr>
          <a:xfrm>
            <a:off x="703182" y="1650002"/>
            <a:ext cx="4777381" cy="338825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03F58A95-BB77-7F93-8237-BD1DFF0B799C}"/>
              </a:ext>
            </a:extLst>
          </p:cNvPr>
          <p:cNvSpPr>
            <a:spLocks noGrp="1"/>
          </p:cNvSpPr>
          <p:nvPr>
            <p:ph idx="1"/>
          </p:nvPr>
        </p:nvSpPr>
        <p:spPr>
          <a:xfrm>
            <a:off x="5894962" y="1984443"/>
            <a:ext cx="5458838" cy="4192520"/>
          </a:xfrm>
        </p:spPr>
        <p:txBody>
          <a:bodyPr>
            <a:normAutofit/>
          </a:bodyPr>
          <a:lstStyle/>
          <a:p>
            <a:pPr marL="0" indent="0">
              <a:buNone/>
            </a:pPr>
            <a:endParaRPr lang="en-US"/>
          </a:p>
          <a:p>
            <a:pPr marL="0" indent="0">
              <a:buNone/>
            </a:pPr>
            <a:r>
              <a:rPr lang="en-US"/>
              <a:t>Episode I Part II: </a:t>
            </a:r>
          </a:p>
          <a:p>
            <a:pPr marL="0" indent="0">
              <a:buNone/>
            </a:pPr>
            <a:r>
              <a:rPr lang="en-US"/>
              <a:t>What does it all mean?</a:t>
            </a:r>
          </a:p>
        </p:txBody>
      </p:sp>
    </p:spTree>
    <p:extLst>
      <p:ext uri="{BB962C8B-B14F-4D97-AF65-F5344CB8AC3E}">
        <p14:creationId xmlns:p14="http://schemas.microsoft.com/office/powerpoint/2010/main" val="84737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260B7-D76B-52A2-6D8D-7B90E2285A26}"/>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It Depends! What’s your job?</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19A7AC1-FFD6-7BB8-64F4-D92916223AF8}"/>
              </a:ext>
            </a:extLst>
          </p:cNvPr>
          <p:cNvSpPr>
            <a:spLocks noGrp="1"/>
          </p:cNvSpPr>
          <p:nvPr>
            <p:ph idx="1"/>
          </p:nvPr>
        </p:nvSpPr>
        <p:spPr>
          <a:xfrm>
            <a:off x="4447308" y="591344"/>
            <a:ext cx="6906491" cy="5585619"/>
          </a:xfrm>
        </p:spPr>
        <p:txBody>
          <a:bodyPr anchor="ctr">
            <a:normAutofit/>
          </a:bodyPr>
          <a:lstStyle/>
          <a:p>
            <a:pPr marL="0" indent="0">
              <a:buNone/>
            </a:pPr>
            <a:r>
              <a:rPr lang="en-US" dirty="0"/>
              <a:t>The TEPAIC involves multiple levels of staff and faculty involvement and covers a wide array of department organization structures. To make it simple to lay out who does what; the next few slides will detail the TEPAIC responsibilities of various job titles. </a:t>
            </a:r>
          </a:p>
        </p:txBody>
      </p:sp>
    </p:spTree>
    <p:extLst>
      <p:ext uri="{BB962C8B-B14F-4D97-AF65-F5344CB8AC3E}">
        <p14:creationId xmlns:p14="http://schemas.microsoft.com/office/powerpoint/2010/main" val="207808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CF9731-B4E3-E165-BDCF-2D5BC03C549B}"/>
              </a:ext>
            </a:extLst>
          </p:cNvPr>
          <p:cNvSpPr>
            <a:spLocks noGrp="1"/>
          </p:cNvSpPr>
          <p:nvPr>
            <p:ph type="title"/>
          </p:nvPr>
        </p:nvSpPr>
        <p:spPr>
          <a:xfrm>
            <a:off x="1171074" y="1396686"/>
            <a:ext cx="3240506" cy="4064628"/>
          </a:xfrm>
        </p:spPr>
        <p:txBody>
          <a:bodyPr>
            <a:normAutofit/>
          </a:bodyPr>
          <a:lstStyle/>
          <a:p>
            <a:r>
              <a:rPr lang="en-US">
                <a:solidFill>
                  <a:srgbClr val="FFFFFF"/>
                </a:solidFill>
              </a:rPr>
              <a:t>Department Chairs and DGSs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BEDD8DF-F6D9-EC33-67AF-D85A9BD8529B}"/>
              </a:ext>
            </a:extLst>
          </p:cNvPr>
          <p:cNvSpPr>
            <a:spLocks noGrp="1"/>
          </p:cNvSpPr>
          <p:nvPr>
            <p:ph idx="1"/>
          </p:nvPr>
        </p:nvSpPr>
        <p:spPr>
          <a:xfrm>
            <a:off x="5370153" y="1526033"/>
            <a:ext cx="5536397" cy="3935281"/>
          </a:xfrm>
        </p:spPr>
        <p:txBody>
          <a:bodyPr>
            <a:normAutofit/>
          </a:bodyPr>
          <a:lstStyle/>
          <a:p>
            <a:pPr marL="0" indent="0">
              <a:buNone/>
            </a:pPr>
            <a:r>
              <a:rPr lang="en-US" sz="1500"/>
              <a:t>For you lucky few, the actual work regarding TEPAIC will be minimal. </a:t>
            </a:r>
          </a:p>
          <a:p>
            <a:r>
              <a:rPr lang="en-US" sz="1500"/>
              <a:t>Communicate with your department staff in a timely manner when you identify an international student as a candidate for an AI position. </a:t>
            </a:r>
          </a:p>
          <a:p>
            <a:r>
              <a:rPr lang="en-US" sz="1500"/>
              <a:t>Should that candidate fail, you must also communicate with your staff when you find a viable replacement to get tested. </a:t>
            </a:r>
          </a:p>
          <a:p>
            <a:r>
              <a:rPr lang="en-US" sz="1500"/>
              <a:t>Keep an eye out for communications from OVPFAA regarding the TEPAIC. Staff turnover is </a:t>
            </a:r>
            <a:r>
              <a:rPr lang="en-US" sz="1500" b="1" i="1"/>
              <a:t>high</a:t>
            </a:r>
            <a:r>
              <a:rPr lang="en-US" sz="1500"/>
              <a:t>; making it difficult to keep staff email lists up to date. Doing this will help make sure your department isn’t left behind. </a:t>
            </a:r>
          </a:p>
          <a:p>
            <a:r>
              <a:rPr lang="en-US" sz="1500"/>
              <a:t>Be ready to sign Proficiency Waiver request letters on behalf of your department when your staff requests it of you.</a:t>
            </a:r>
          </a:p>
        </p:txBody>
      </p:sp>
    </p:spTree>
    <p:extLst>
      <p:ext uri="{BB962C8B-B14F-4D97-AF65-F5344CB8AC3E}">
        <p14:creationId xmlns:p14="http://schemas.microsoft.com/office/powerpoint/2010/main" val="4077974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36292</TotalTime>
  <Words>2870</Words>
  <Application>Microsoft Office PowerPoint</Application>
  <PresentationFormat>Widescreen</PresentationFormat>
  <Paragraphs>175</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BentonSansRegular</vt:lpstr>
      <vt:lpstr>Calibri</vt:lpstr>
      <vt:lpstr>Calibri Light</vt:lpstr>
      <vt:lpstr>Wingdings</vt:lpstr>
      <vt:lpstr>Office Theme</vt:lpstr>
      <vt:lpstr>TEPAIC EPISODE I: The Basics</vt:lpstr>
      <vt:lpstr>PowerPoint Presentation</vt:lpstr>
      <vt:lpstr>Great Question!</vt:lpstr>
      <vt:lpstr>Vetting ESL AIs</vt:lpstr>
      <vt:lpstr>Protecting Campus and Its Employees</vt:lpstr>
      <vt:lpstr>So, What is the TEPAIC not ?</vt:lpstr>
      <vt:lpstr>PowerPoint Presentation</vt:lpstr>
      <vt:lpstr>It Depends! What’s your job?</vt:lpstr>
      <vt:lpstr>Department Chairs and DGSs</vt:lpstr>
      <vt:lpstr>Department Admins/Grad Coordinators</vt:lpstr>
      <vt:lpstr>PowerPoint Presentation</vt:lpstr>
      <vt:lpstr>TEPAIC Policy</vt:lpstr>
      <vt:lpstr>TEPAIC Policy Cont.</vt:lpstr>
      <vt:lpstr>TEPAIC Policy Cont. 2</vt:lpstr>
      <vt:lpstr>TEPAIC Policy Cont. 3</vt:lpstr>
      <vt:lpstr>TEPAIC Policy Cont. 4</vt:lpstr>
      <vt:lpstr>TEPAIC Policy Cont. 5</vt:lpstr>
      <vt:lpstr>PowerPoint Presentation</vt:lpstr>
      <vt:lpstr>New TEPAIC</vt:lpstr>
      <vt:lpstr>New TEPAIC Cont.</vt:lpstr>
      <vt:lpstr>New TEPAIC Cont. 2</vt:lpstr>
      <vt:lpstr>New TEPAIC Cont. 3</vt:lpstr>
      <vt:lpstr>New TEPAIC Cont. 4</vt:lpstr>
      <vt:lpstr>New TEPAIC Cont. 5</vt:lpstr>
      <vt:lpstr>New TEPAIC Cont. 6</vt:lpstr>
      <vt:lpstr>New TEPAIC Cont. 7</vt:lpstr>
      <vt:lpstr>New TEPAIC Cont. 8</vt:lpstr>
      <vt:lpstr>New TEPAIC Cont. 9</vt:lpstr>
      <vt:lpstr>New TEPAIC Cont. 10</vt:lpstr>
      <vt:lpstr>New TEPAIC Cont. 11</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TEPAIC EPISODE I: The Basics</dc:title>
  <dc:creator>Tripodis, Theodore Lampros</dc:creator>
  <cp:lastModifiedBy>Tripodis, Theodore Lampros</cp:lastModifiedBy>
  <cp:revision>6</cp:revision>
  <dcterms:created xsi:type="dcterms:W3CDTF">2024-08-01T14:38:30Z</dcterms:created>
  <dcterms:modified xsi:type="dcterms:W3CDTF">2024-09-09T18:45:57Z</dcterms:modified>
</cp:coreProperties>
</file>